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71" r:id="rId14"/>
    <p:sldId id="268" r:id="rId15"/>
    <p:sldId id="272" r:id="rId16"/>
    <p:sldId id="273"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A4A58F-F062-4F5C-87DA-C0C272606D2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4A58F-F062-4F5C-87DA-C0C272606D2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4A58F-F062-4F5C-87DA-C0C272606D2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4A58F-F062-4F5C-87DA-C0C272606D2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4A58F-F062-4F5C-87DA-C0C272606D2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A4A58F-F062-4F5C-87DA-C0C272606D21}"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A4A58F-F062-4F5C-87DA-C0C272606D21}"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A4A58F-F062-4F5C-87DA-C0C272606D21}"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4A58F-F062-4F5C-87DA-C0C272606D21}"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4A58F-F062-4F5C-87DA-C0C272606D21}"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4A58F-F062-4F5C-87DA-C0C272606D21}"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076F5-86E2-41AA-88FD-70A50B724F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4A58F-F062-4F5C-87DA-C0C272606D21}"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076F5-86E2-41AA-88FD-70A50B724F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1226" y="588849"/>
            <a:ext cx="9417626" cy="62691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Parable of the Boiled Frog</a:t>
            </a:r>
            <a:endParaRPr lang="en-US" dirty="0"/>
          </a:p>
        </p:txBody>
      </p:sp>
      <p:sp>
        <p:nvSpPr>
          <p:cNvPr id="3" name="Content Placeholder 2"/>
          <p:cNvSpPr>
            <a:spLocks noGrp="1"/>
          </p:cNvSpPr>
          <p:nvPr>
            <p:ph idx="1"/>
          </p:nvPr>
        </p:nvSpPr>
        <p:spPr/>
        <p:txBody>
          <a:bodyPr>
            <a:normAutofit fontScale="85000" lnSpcReduction="20000"/>
          </a:bodyPr>
          <a:lstStyle/>
          <a:p>
            <a:pPr marL="0" indent="0" fontAlgn="base">
              <a:buNone/>
            </a:pPr>
            <a:r>
              <a:rPr lang="en-US" i="1" dirty="0"/>
              <a:t>As the temperature rises from 70 to 80 degrees F., the frog will do nothing. In fact, he will show every sign of enjoying himself. As the temperature gradually increases, the frog will become groggier and groggier, until he is unable to climb out of the pot. Though there is nothing restraining him, the frog will sit there and boil. Why? Because the frog’s internal apparatus for sensing threats to survival is geared to sudden changes in his environment, not to slow, gradual changes.</a:t>
            </a:r>
            <a:endParaRPr lang="en-US" dirty="0"/>
          </a:p>
          <a:p>
            <a:pPr marL="0" indent="0" fontAlgn="base">
              <a:buNone/>
            </a:pPr>
            <a:r>
              <a:rPr lang="en-US" i="1" dirty="0"/>
              <a:t>…Learning to see slow, gradual processes requires slowing down our frenetic pace and paying attention to the subtle as well as the dramatic.</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Delusion of Learning From Experience</a:t>
            </a:r>
            <a:endParaRPr lang="en-US" dirty="0"/>
          </a:p>
        </p:txBody>
      </p:sp>
      <p:sp>
        <p:nvSpPr>
          <p:cNvPr id="3" name="Content Placeholder 2"/>
          <p:cNvSpPr>
            <a:spLocks noGrp="1"/>
          </p:cNvSpPr>
          <p:nvPr>
            <p:ph idx="1"/>
          </p:nvPr>
        </p:nvSpPr>
        <p:spPr/>
        <p:txBody>
          <a:bodyPr/>
          <a:lstStyle/>
          <a:p>
            <a:pPr marL="0" indent="0">
              <a:buNone/>
            </a:pPr>
            <a:r>
              <a:rPr lang="en-US" i="1" dirty="0"/>
              <a:t>When our actions have consequences beyond our learning horizon, it becomes impossible to learn from direct experience.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Myth of the Management Team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Striding forward to do battle with these dilemmas and disabilities is “the management team,” the collection of savvy, experienced managers who represent the organization’s different functions and areas of expertise. Together, they are supposed to sort out the complex cross-functional issues that are critical to the organization. What confidence do we have, really, that typical management teams can surmount these learning disabilities?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our values?</a:t>
            </a:r>
          </a:p>
        </p:txBody>
      </p:sp>
      <p:sp>
        <p:nvSpPr>
          <p:cNvPr id="3" name="Content Placeholder 2"/>
          <p:cNvSpPr>
            <a:spLocks noGrp="1"/>
          </p:cNvSpPr>
          <p:nvPr>
            <p:ph idx="1"/>
          </p:nvPr>
        </p:nvSpPr>
        <p:spPr/>
        <p:txBody>
          <a:bodyPr/>
          <a:lstStyle/>
          <a:p>
            <a:r>
              <a:rPr lang="en-US" dirty="0" smtClean="0"/>
              <a:t>Timeless and Moral</a:t>
            </a:r>
          </a:p>
          <a:p>
            <a:r>
              <a:rPr lang="en-US" dirty="0" smtClean="0"/>
              <a:t>The criteria for who gets hired, and what gets done: becomes the organizing pattern</a:t>
            </a:r>
          </a:p>
          <a:p>
            <a:r>
              <a:rPr lang="en-US" dirty="0" smtClean="0"/>
              <a:t>We measure ourselves against them</a:t>
            </a:r>
          </a:p>
        </p:txBody>
      </p:sp>
      <p:pic>
        <p:nvPicPr>
          <p:cNvPr id="4" name="Picture 3"/>
          <p:cNvPicPr>
            <a:picLocks noChangeAspect="1"/>
          </p:cNvPicPr>
          <p:nvPr/>
        </p:nvPicPr>
        <p:blipFill>
          <a:blip r:embed="rId2"/>
          <a:stretch>
            <a:fillRect/>
          </a:stretch>
        </p:blipFill>
        <p:spPr>
          <a:xfrm>
            <a:off x="0" y="3056997"/>
            <a:ext cx="9144000" cy="6087003"/>
          </a:xfrm>
          <a:prstGeom prst="rect">
            <a:avLst/>
          </a:prstGeom>
        </p:spPr>
      </p:pic>
    </p:spTree>
    <p:extLst>
      <p:ext uri="{BB962C8B-B14F-4D97-AF65-F5344CB8AC3E}">
        <p14:creationId xmlns:p14="http://schemas.microsoft.com/office/powerpoint/2010/main" val="16110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What are our values?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360412"/>
            <a:ext cx="9054197" cy="50403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62000"/>
            <a:ext cx="8882317" cy="5257800"/>
          </a:xfrm>
        </p:spPr>
      </p:pic>
    </p:spTree>
    <p:extLst>
      <p:ext uri="{BB962C8B-B14F-4D97-AF65-F5344CB8AC3E}">
        <p14:creationId xmlns:p14="http://schemas.microsoft.com/office/powerpoint/2010/main" val="79354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Really Your Value?</a:t>
            </a:r>
            <a:endParaRPr lang="en-US" dirty="0"/>
          </a:p>
        </p:txBody>
      </p:sp>
      <p:sp>
        <p:nvSpPr>
          <p:cNvPr id="3" name="Content Placeholder 2"/>
          <p:cNvSpPr>
            <a:spLocks noGrp="1"/>
          </p:cNvSpPr>
          <p:nvPr>
            <p:ph idx="1"/>
          </p:nvPr>
        </p:nvSpPr>
        <p:spPr/>
        <p:txBody>
          <a:bodyPr/>
          <a:lstStyle/>
          <a:p>
            <a:r>
              <a:rPr lang="en-US" dirty="0" smtClean="0"/>
              <a:t>The key test – </a:t>
            </a:r>
          </a:p>
          <a:p>
            <a:endParaRPr lang="en-US" dirty="0"/>
          </a:p>
          <a:p>
            <a:endParaRPr lang="en-US" dirty="0" smtClean="0"/>
          </a:p>
          <a:p>
            <a:pPr marL="0" indent="0" algn="ctr">
              <a:buNone/>
            </a:pPr>
            <a:r>
              <a:rPr lang="en-US" sz="4800" dirty="0" smtClean="0">
                <a:solidFill>
                  <a:srgbClr val="FF0000"/>
                </a:solidFill>
              </a:rPr>
              <a:t>Values cost us.</a:t>
            </a:r>
            <a:endParaRPr lang="en-US" sz="4800" dirty="0">
              <a:solidFill>
                <a:srgbClr val="FF0000"/>
              </a:solidFill>
            </a:endParaRPr>
          </a:p>
        </p:txBody>
      </p:sp>
      <p:pic>
        <p:nvPicPr>
          <p:cNvPr id="4" name="Picture 3"/>
          <p:cNvPicPr>
            <a:picLocks noChangeAspect="1"/>
          </p:cNvPicPr>
          <p:nvPr/>
        </p:nvPicPr>
        <p:blipFill>
          <a:blip r:embed="rId2"/>
          <a:stretch>
            <a:fillRect/>
          </a:stretch>
        </p:blipFill>
        <p:spPr>
          <a:xfrm>
            <a:off x="0" y="3056997"/>
            <a:ext cx="9144000" cy="6087003"/>
          </a:xfrm>
          <a:prstGeom prst="rect">
            <a:avLst/>
          </a:prstGeom>
        </p:spPr>
      </p:pic>
    </p:spTree>
    <p:extLst>
      <p:ext uri="{BB962C8B-B14F-4D97-AF65-F5344CB8AC3E}">
        <p14:creationId xmlns:p14="http://schemas.microsoft.com/office/powerpoint/2010/main" val="347039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up?</a:t>
            </a:r>
            <a:endParaRPr lang="en-US" dirty="0"/>
          </a:p>
        </p:txBody>
      </p:sp>
      <p:sp>
        <p:nvSpPr>
          <p:cNvPr id="3" name="Content Placeholder 2"/>
          <p:cNvSpPr>
            <a:spLocks noGrp="1"/>
          </p:cNvSpPr>
          <p:nvPr>
            <p:ph idx="1"/>
          </p:nvPr>
        </p:nvSpPr>
        <p:spPr/>
        <p:txBody>
          <a:bodyPr/>
          <a:lstStyle/>
          <a:p>
            <a:endParaRPr lang="en-US"/>
          </a:p>
        </p:txBody>
      </p:sp>
      <p:pic>
        <p:nvPicPr>
          <p:cNvPr id="18434" name="Picture 2" descr="Image result for fortune's best places to work"/>
          <p:cNvPicPr>
            <a:picLocks noChangeAspect="1" noChangeArrowheads="1"/>
          </p:cNvPicPr>
          <p:nvPr/>
        </p:nvPicPr>
        <p:blipFill>
          <a:blip r:embed="rId2" cstate="print"/>
          <a:srcRect/>
          <a:stretch>
            <a:fillRect/>
          </a:stretch>
        </p:blipFill>
        <p:spPr bwMode="auto">
          <a:xfrm>
            <a:off x="228600" y="1524000"/>
            <a:ext cx="2209800" cy="4281487"/>
          </a:xfrm>
          <a:prstGeom prst="rect">
            <a:avLst/>
          </a:prstGeom>
          <a:noFill/>
        </p:spPr>
      </p:pic>
      <p:pic>
        <p:nvPicPr>
          <p:cNvPr id="18436" name="Picture 4" descr="Image result for campbell award"/>
          <p:cNvPicPr>
            <a:picLocks noChangeAspect="1" noChangeArrowheads="1"/>
          </p:cNvPicPr>
          <p:nvPr/>
        </p:nvPicPr>
        <p:blipFill>
          <a:blip r:embed="rId3" cstate="print"/>
          <a:srcRect/>
          <a:stretch>
            <a:fillRect/>
          </a:stretch>
        </p:blipFill>
        <p:spPr bwMode="auto">
          <a:xfrm>
            <a:off x="2743200" y="1524000"/>
            <a:ext cx="3048000" cy="1775792"/>
          </a:xfrm>
          <a:prstGeom prst="rect">
            <a:avLst/>
          </a:prstGeom>
          <a:noFill/>
        </p:spPr>
      </p:pic>
      <p:sp>
        <p:nvSpPr>
          <p:cNvPr id="18438" name="AutoShape 6" descr="Image result for world's most ethical compa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Image result for world's most ethical compa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Image result for world's most ethical compa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4" name="Picture 12" descr="Image result for world's most ethical companies"/>
          <p:cNvPicPr>
            <a:picLocks noChangeAspect="1" noChangeArrowheads="1"/>
          </p:cNvPicPr>
          <p:nvPr/>
        </p:nvPicPr>
        <p:blipFill>
          <a:blip r:embed="rId4" cstate="print"/>
          <a:srcRect/>
          <a:stretch>
            <a:fillRect/>
          </a:stretch>
        </p:blipFill>
        <p:spPr bwMode="auto">
          <a:xfrm>
            <a:off x="2590800" y="3581400"/>
            <a:ext cx="3810000" cy="2197100"/>
          </a:xfrm>
          <a:prstGeom prst="rect">
            <a:avLst/>
          </a:prstGeom>
          <a:noFill/>
        </p:spPr>
      </p:pic>
      <p:pic>
        <p:nvPicPr>
          <p:cNvPr id="18446" name="Picture 14" descr="Image result for shingo prize"/>
          <p:cNvPicPr>
            <a:picLocks noChangeAspect="1" noChangeArrowheads="1"/>
          </p:cNvPicPr>
          <p:nvPr/>
        </p:nvPicPr>
        <p:blipFill>
          <a:blip r:embed="rId5" cstate="print"/>
          <a:srcRect/>
          <a:stretch>
            <a:fillRect/>
          </a:stretch>
        </p:blipFill>
        <p:spPr bwMode="auto">
          <a:xfrm>
            <a:off x="6019800" y="1219200"/>
            <a:ext cx="2667000" cy="2090247"/>
          </a:xfrm>
          <a:prstGeom prst="rect">
            <a:avLst/>
          </a:prstGeom>
          <a:noFill/>
        </p:spPr>
      </p:pic>
      <p:sp>
        <p:nvSpPr>
          <p:cNvPr id="18448" name="AutoShape 16" descr="Image result for cande aw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0" name="AutoShape 18" descr="Image result for cande aw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52" name="Picture 20" descr="Image result for 2019 candidate experience awards"/>
          <p:cNvPicPr>
            <a:picLocks noChangeAspect="1" noChangeArrowheads="1"/>
          </p:cNvPicPr>
          <p:nvPr/>
        </p:nvPicPr>
        <p:blipFill>
          <a:blip r:embed="rId6" cstate="print"/>
          <a:srcRect/>
          <a:stretch>
            <a:fillRect/>
          </a:stretch>
        </p:blipFill>
        <p:spPr bwMode="auto">
          <a:xfrm>
            <a:off x="6286500" y="3267075"/>
            <a:ext cx="2675591" cy="33623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Shingo Institute – Operational Excellence</a:t>
            </a:r>
            <a:endParaRPr lang="en-US" dirty="0"/>
          </a:p>
        </p:txBody>
      </p:sp>
      <p:sp>
        <p:nvSpPr>
          <p:cNvPr id="3" name="Content Placeholder 2"/>
          <p:cNvSpPr>
            <a:spLocks noGrp="1"/>
          </p:cNvSpPr>
          <p:nvPr>
            <p:ph idx="1"/>
          </p:nvPr>
        </p:nvSpPr>
        <p:spPr/>
        <p:txBody>
          <a:bodyPr/>
          <a:lstStyle/>
          <a:p>
            <a:endParaRPr lang="en-US"/>
          </a:p>
        </p:txBody>
      </p:sp>
      <p:pic>
        <p:nvPicPr>
          <p:cNvPr id="28674" name="Picture 2" descr="Image result for shingo prize pyramid"/>
          <p:cNvPicPr>
            <a:picLocks noChangeAspect="1" noChangeArrowheads="1"/>
          </p:cNvPicPr>
          <p:nvPr/>
        </p:nvPicPr>
        <p:blipFill>
          <a:blip r:embed="rId2" cstate="print"/>
          <a:srcRect/>
          <a:stretch>
            <a:fillRect/>
          </a:stretch>
        </p:blipFill>
        <p:spPr bwMode="auto">
          <a:xfrm>
            <a:off x="0" y="1600200"/>
            <a:ext cx="9196899" cy="548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Culture</a:t>
            </a:r>
            <a:endParaRPr lang="en-US" dirty="0"/>
          </a:p>
        </p:txBody>
      </p:sp>
      <p:sp>
        <p:nvSpPr>
          <p:cNvPr id="3" name="Content Placeholder 2"/>
          <p:cNvSpPr>
            <a:spLocks noGrp="1"/>
          </p:cNvSpPr>
          <p:nvPr>
            <p:ph idx="1"/>
          </p:nvPr>
        </p:nvSpPr>
        <p:spPr/>
        <p:txBody>
          <a:bodyPr/>
          <a:lstStyle/>
          <a:p>
            <a:r>
              <a:rPr lang="en-US" dirty="0" smtClean="0"/>
              <a:t>How do we learn?</a:t>
            </a:r>
          </a:p>
          <a:p>
            <a:r>
              <a:rPr lang="en-US" dirty="0" smtClean="0"/>
              <a:t>What are our values?</a:t>
            </a:r>
          </a:p>
          <a:p>
            <a:r>
              <a:rPr lang="en-US" dirty="0" smtClean="0"/>
              <a:t>How do we measure up?</a:t>
            </a:r>
          </a:p>
          <a:p>
            <a:r>
              <a:rPr lang="en-US" dirty="0" smtClean="0"/>
              <a:t>What is the employee experience?</a:t>
            </a:r>
          </a:p>
          <a:p>
            <a:endParaRPr lang="en-US" dirty="0"/>
          </a:p>
        </p:txBody>
      </p:sp>
      <p:pic>
        <p:nvPicPr>
          <p:cNvPr id="4" name="Picture 3"/>
          <p:cNvPicPr>
            <a:picLocks noChangeAspect="1"/>
          </p:cNvPicPr>
          <p:nvPr/>
        </p:nvPicPr>
        <p:blipFill>
          <a:blip r:embed="rId2"/>
          <a:stretch>
            <a:fillRect/>
          </a:stretch>
        </p:blipFill>
        <p:spPr>
          <a:xfrm>
            <a:off x="0" y="3056997"/>
            <a:ext cx="9144000" cy="608700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learn?</a:t>
            </a:r>
            <a:endParaRPr lang="en-US" dirty="0"/>
          </a:p>
        </p:txBody>
      </p:sp>
      <p:sp>
        <p:nvSpPr>
          <p:cNvPr id="3" name="Content Placeholder 2"/>
          <p:cNvSpPr>
            <a:spLocks noGrp="1"/>
          </p:cNvSpPr>
          <p:nvPr>
            <p:ph idx="1"/>
          </p:nvPr>
        </p:nvSpPr>
        <p:spPr>
          <a:xfrm>
            <a:off x="3886200" y="1600200"/>
            <a:ext cx="4800600" cy="4525963"/>
          </a:xfrm>
        </p:spPr>
        <p:txBody>
          <a:bodyPr/>
          <a:lstStyle/>
          <a:p>
            <a:pPr marL="0" indent="0">
              <a:buNone/>
            </a:pPr>
            <a:r>
              <a:rPr lang="en-US" dirty="0" smtClean="0"/>
              <a:t>Most teams and companies (at least those with humans!) suffer from what </a:t>
            </a:r>
            <a:r>
              <a:rPr lang="en-US" dirty="0" err="1" smtClean="0"/>
              <a:t>Senge</a:t>
            </a:r>
            <a:r>
              <a:rPr lang="en-US" dirty="0" smtClean="0"/>
              <a:t> calls the “Seven Learning Disabilities of an Organization”</a:t>
            </a:r>
            <a:endParaRPr lang="en-US" dirty="0"/>
          </a:p>
        </p:txBody>
      </p:sp>
      <p:pic>
        <p:nvPicPr>
          <p:cNvPr id="1026" name="Picture 2" descr="Related image"/>
          <p:cNvPicPr>
            <a:picLocks noChangeAspect="1" noChangeArrowheads="1"/>
          </p:cNvPicPr>
          <p:nvPr/>
        </p:nvPicPr>
        <p:blipFill>
          <a:blip r:embed="rId2" cstate="print"/>
          <a:srcRect/>
          <a:stretch>
            <a:fillRect/>
          </a:stretch>
        </p:blipFill>
        <p:spPr bwMode="auto">
          <a:xfrm>
            <a:off x="228600" y="1600200"/>
            <a:ext cx="3133725" cy="47529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Seven Learning Disabilities </a:t>
            </a:r>
            <a:br>
              <a:rPr lang="en-US" dirty="0" smtClean="0"/>
            </a:br>
            <a:r>
              <a:rPr lang="en-US" dirty="0" smtClean="0"/>
              <a:t>of the Organization</a:t>
            </a:r>
            <a:endParaRPr lang="en-US" dirty="0"/>
          </a:p>
        </p:txBody>
      </p:sp>
      <p:sp>
        <p:nvSpPr>
          <p:cNvPr id="3" name="Content Placeholder 2"/>
          <p:cNvSpPr>
            <a:spLocks noGrp="1"/>
          </p:cNvSpPr>
          <p:nvPr>
            <p:ph idx="1"/>
          </p:nvPr>
        </p:nvSpPr>
        <p:spPr>
          <a:xfrm>
            <a:off x="1600200" y="1600200"/>
            <a:ext cx="8229600" cy="4525963"/>
          </a:xfrm>
        </p:spPr>
        <p:txBody>
          <a:bodyPr>
            <a:normAutofit/>
          </a:bodyPr>
          <a:lstStyle/>
          <a:p>
            <a:pPr marL="514350" indent="-514350">
              <a:buFont typeface="+mj-lt"/>
              <a:buAutoNum type="arabicPeriod"/>
            </a:pPr>
            <a:r>
              <a:rPr lang="en-US" sz="2800" dirty="0" smtClean="0"/>
              <a:t>“I am my position”</a:t>
            </a:r>
          </a:p>
          <a:p>
            <a:pPr marL="514350" indent="-514350">
              <a:buFont typeface="+mj-lt"/>
              <a:buAutoNum type="arabicPeriod"/>
            </a:pPr>
            <a:r>
              <a:rPr lang="en-US" sz="2800" dirty="0" smtClean="0"/>
              <a:t>“The enemy is out there”</a:t>
            </a:r>
          </a:p>
          <a:p>
            <a:pPr marL="514350" indent="-514350">
              <a:buFont typeface="+mj-lt"/>
              <a:buAutoNum type="arabicPeriod"/>
            </a:pPr>
            <a:r>
              <a:rPr lang="en-US" sz="2800" dirty="0" smtClean="0"/>
              <a:t>The illusion of taking charge</a:t>
            </a:r>
          </a:p>
          <a:p>
            <a:pPr marL="514350" indent="-514350">
              <a:buFont typeface="+mj-lt"/>
              <a:buAutoNum type="arabicPeriod"/>
            </a:pPr>
            <a:r>
              <a:rPr lang="en-US" sz="2800" dirty="0" smtClean="0"/>
              <a:t>The fixation on events</a:t>
            </a:r>
          </a:p>
          <a:p>
            <a:pPr marL="514350" indent="-514350">
              <a:buFont typeface="+mj-lt"/>
              <a:buAutoNum type="arabicPeriod"/>
            </a:pPr>
            <a:r>
              <a:rPr lang="en-US" sz="2800" dirty="0" smtClean="0"/>
              <a:t>The parable of the boiled frog</a:t>
            </a:r>
          </a:p>
          <a:p>
            <a:pPr marL="514350" indent="-514350">
              <a:buFont typeface="+mj-lt"/>
              <a:buAutoNum type="arabicPeriod"/>
            </a:pPr>
            <a:r>
              <a:rPr lang="en-US" sz="2800" dirty="0" smtClean="0"/>
              <a:t>The delusion of learning from experience</a:t>
            </a:r>
          </a:p>
          <a:p>
            <a:pPr marL="514350" indent="-514350">
              <a:buFont typeface="+mj-lt"/>
              <a:buAutoNum type="arabicPeriod"/>
            </a:pPr>
            <a:r>
              <a:rPr lang="en-US" sz="2800" dirty="0" smtClean="0"/>
              <a:t>The myth of the management team</a:t>
            </a:r>
            <a:endParaRPr lang="en-US" sz="2800" dirty="0"/>
          </a:p>
        </p:txBody>
      </p:sp>
      <p:pic>
        <p:nvPicPr>
          <p:cNvPr id="4" name="Picture 3"/>
          <p:cNvPicPr>
            <a:picLocks noChangeAspect="1"/>
          </p:cNvPicPr>
          <p:nvPr/>
        </p:nvPicPr>
        <p:blipFill>
          <a:blip r:embed="rId2"/>
          <a:stretch>
            <a:fillRect/>
          </a:stretch>
        </p:blipFill>
        <p:spPr>
          <a:xfrm>
            <a:off x="0" y="3056997"/>
            <a:ext cx="9144000" cy="60870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my position”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When asked what they do for a living, most people describe the tasks they perform every day, not the purpose of the greater enterprise in which they take part. Most see themselves within a system over which they have little or no influence. They do their job, put in their time, and try to cope with the forces outside of their control. Consequently, they tend to see their responsibilities as limited to the boundaries of their position.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Enemy is Out There”</a:t>
            </a:r>
            <a:endParaRPr lang="en-US" dirty="0"/>
          </a:p>
        </p:txBody>
      </p:sp>
      <p:sp>
        <p:nvSpPr>
          <p:cNvPr id="3" name="Content Placeholder 2"/>
          <p:cNvSpPr>
            <a:spLocks noGrp="1"/>
          </p:cNvSpPr>
          <p:nvPr>
            <p:ph idx="1"/>
          </p:nvPr>
        </p:nvSpPr>
        <p:spPr/>
        <p:txBody>
          <a:bodyPr/>
          <a:lstStyle/>
          <a:p>
            <a:pPr marL="0" indent="0">
              <a:buNone/>
            </a:pPr>
            <a:r>
              <a:rPr lang="en-US" i="1" dirty="0"/>
              <a:t>When we focus only on our position, we do not see how our own actions extend beyond the boundary of that position. When those actions have consequences that come back to hurt us, we misperceive these new problems as externally caused. Like the person being chased by his own shadow, we cannot seem to shake them.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Illusion of Taking Charge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All too often, </a:t>
            </a:r>
            <a:r>
              <a:rPr lang="en-US" i="1" dirty="0" err="1"/>
              <a:t>proactiveness</a:t>
            </a:r>
            <a:r>
              <a:rPr lang="en-US" i="1" dirty="0"/>
              <a:t> is </a:t>
            </a:r>
            <a:r>
              <a:rPr lang="en-US" i="1" dirty="0" err="1"/>
              <a:t>reactiveness</a:t>
            </a:r>
            <a:r>
              <a:rPr lang="en-US" i="1" dirty="0"/>
              <a:t> in disguise. Whether in business or politics, if we simply become more aggressive fighting the “enemy out there,” we are reacting—regardless of what we call it. True </a:t>
            </a:r>
            <a:r>
              <a:rPr lang="en-US" i="1" dirty="0" err="1"/>
              <a:t>proactiveness</a:t>
            </a:r>
            <a:r>
              <a:rPr lang="en-US" i="1" dirty="0"/>
              <a:t> comes from seeing how we contribute to our own problems. It is a product of our way of thinking, not our emotional state</a:t>
            </a:r>
            <a:r>
              <a:rPr lang="en-US" i="1" dirty="0" smtClean="0"/>
              <a:t>.</a:t>
            </a:r>
          </a:p>
          <a:p>
            <a:pPr marL="0" indent="0">
              <a:buNone/>
            </a:pPr>
            <a:endParaRPr lang="en-US" b="1" dirty="0" smtClean="0"/>
          </a:p>
          <a:p>
            <a:pPr marL="0" indent="0">
              <a:buNone/>
            </a:pPr>
            <a:r>
              <a:rPr lang="en-US" b="1" dirty="0" smtClean="0"/>
              <a:t>Classic Examples</a:t>
            </a:r>
            <a:r>
              <a:rPr lang="en-US" dirty="0" smtClean="0"/>
              <a:t>: “quick fix”; prescriptive top-down “new rule” to enforce behavior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Fixation on Events</a:t>
            </a:r>
            <a:endParaRPr lang="en-US" dirty="0"/>
          </a:p>
        </p:txBody>
      </p:sp>
      <p:sp>
        <p:nvSpPr>
          <p:cNvPr id="3" name="Content Placeholder 2"/>
          <p:cNvSpPr>
            <a:spLocks noGrp="1"/>
          </p:cNvSpPr>
          <p:nvPr>
            <p:ph idx="1"/>
          </p:nvPr>
        </p:nvSpPr>
        <p:spPr/>
        <p:txBody>
          <a:bodyPr/>
          <a:lstStyle/>
          <a:p>
            <a:pPr marL="0" indent="0">
              <a:buNone/>
            </a:pPr>
            <a:r>
              <a:rPr lang="en-US" i="1" dirty="0"/>
              <a:t>If we focus on events, the best we can ever do is predict an event before it happens so that we can react optimally. But we cannot learn to create.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s://nwei.org/assets/Iceberg-example.png"/>
          <p:cNvPicPr>
            <a:picLocks noChangeAspect="1" noChangeArrowheads="1"/>
          </p:cNvPicPr>
          <p:nvPr/>
        </p:nvPicPr>
        <p:blipFill>
          <a:blip r:embed="rId2" cstate="print"/>
          <a:srcRect/>
          <a:stretch>
            <a:fillRect/>
          </a:stretch>
        </p:blipFill>
        <p:spPr bwMode="auto">
          <a:xfrm>
            <a:off x="228600" y="-5920"/>
            <a:ext cx="8709925" cy="68639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673</Words>
  <Application>Microsoft Office PowerPoint</Application>
  <PresentationFormat>On-screen Show (4:3)</PresentationFormat>
  <Paragraphs>44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Practical Culture</vt:lpstr>
      <vt:lpstr>How do we learn?</vt:lpstr>
      <vt:lpstr>The Seven Learning Disabilities  of the Organization</vt:lpstr>
      <vt:lpstr>“I am my position”</vt:lpstr>
      <vt:lpstr>“The Enemy is Out There”</vt:lpstr>
      <vt:lpstr>The Illusion of Taking Charge</vt:lpstr>
      <vt:lpstr>The Fixation on Events</vt:lpstr>
      <vt:lpstr>PowerPoint Presentation</vt:lpstr>
      <vt:lpstr>The Parable of the Boiled Frog</vt:lpstr>
      <vt:lpstr>The Delusion of Learning From Experience</vt:lpstr>
      <vt:lpstr>The Myth of the Management Team</vt:lpstr>
      <vt:lpstr>What are our values?</vt:lpstr>
      <vt:lpstr>What are our values?</vt:lpstr>
      <vt:lpstr>PowerPoint Presentation</vt:lpstr>
      <vt:lpstr>Is it Really Your Value?</vt:lpstr>
      <vt:lpstr>How do we measure up?</vt:lpstr>
      <vt:lpstr>Shingo Institute – Operational Excellence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Jeremy</dc:creator>
  <cp:lastModifiedBy>Jordan, Jeremy</cp:lastModifiedBy>
  <cp:revision>6</cp:revision>
  <dcterms:created xsi:type="dcterms:W3CDTF">2019-09-26T12:23:24Z</dcterms:created>
  <dcterms:modified xsi:type="dcterms:W3CDTF">2019-09-26T13:32:34Z</dcterms:modified>
</cp:coreProperties>
</file>