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62" r:id="rId4"/>
  </p:sldMasterIdLst>
  <p:notesMasterIdLst>
    <p:notesMasterId r:id="rId31"/>
  </p:notesMasterIdLst>
  <p:handoutMasterIdLst>
    <p:handoutMasterId r:id="rId32"/>
  </p:handoutMasterIdLst>
  <p:sldIdLst>
    <p:sldId id="518" r:id="rId5"/>
    <p:sldId id="274" r:id="rId6"/>
    <p:sldId id="520" r:id="rId7"/>
    <p:sldId id="406" r:id="rId8"/>
    <p:sldId id="527" r:id="rId9"/>
    <p:sldId id="283" r:id="rId10"/>
    <p:sldId id="557" r:id="rId11"/>
    <p:sldId id="555" r:id="rId12"/>
    <p:sldId id="550" r:id="rId13"/>
    <p:sldId id="556" r:id="rId14"/>
    <p:sldId id="551" r:id="rId15"/>
    <p:sldId id="529" r:id="rId16"/>
    <p:sldId id="558" r:id="rId17"/>
    <p:sldId id="264" r:id="rId18"/>
    <p:sldId id="531" r:id="rId19"/>
    <p:sldId id="532" r:id="rId20"/>
    <p:sldId id="553" r:id="rId21"/>
    <p:sldId id="434" r:id="rId22"/>
    <p:sldId id="538" r:id="rId23"/>
    <p:sldId id="554" r:id="rId24"/>
    <p:sldId id="552" r:id="rId25"/>
    <p:sldId id="542" r:id="rId26"/>
    <p:sldId id="544" r:id="rId27"/>
    <p:sldId id="547" r:id="rId28"/>
    <p:sldId id="492" r:id="rId29"/>
    <p:sldId id="297" r:id="rId30"/>
  </p:sldIdLst>
  <p:sldSz cx="12192000" cy="6858000"/>
  <p:notesSz cx="7023100" cy="9309100"/>
  <p:embeddedFontLst>
    <p:embeddedFont>
      <p:font typeface="Open Sans Semibold" panose="020B0604020202020204" charset="0"/>
      <p:bold r:id="rId33"/>
      <p:boldItalic r:id="rId34"/>
    </p:embeddedFont>
    <p:embeddedFont>
      <p:font typeface="Open Sans Light" panose="020B0604020202020204" charset="0"/>
      <p:regular r:id="rId35"/>
      <p: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3"/>
    <a:srgbClr val="F09788"/>
    <a:srgbClr val="B8D1DC"/>
    <a:srgbClr val="E96952"/>
    <a:srgbClr val="658F41"/>
    <a:srgbClr val="54565B"/>
    <a:srgbClr val="B8D0D5"/>
    <a:srgbClr val="B0D0D5"/>
    <a:srgbClr val="A24600"/>
    <a:srgbClr val="086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722" autoAdjust="0"/>
  </p:normalViewPr>
  <p:slideViewPr>
    <p:cSldViewPr snapToGrid="0" snapToObjects="1">
      <p:cViewPr varScale="1">
        <p:scale>
          <a:sx n="95" d="100"/>
          <a:sy n="95" d="100"/>
        </p:scale>
        <p:origin x="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9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25B5B-D79A-4BC0-BC91-30EEA21B94D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96E333-0C0A-4C6E-AEA7-9956C4CA27A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How Paid Family and Medical Leave helps</a:t>
          </a:r>
        </a:p>
      </dgm:t>
    </dgm:pt>
    <dgm:pt modelId="{C38E7F5F-88BB-40EB-A176-B4A031544A3F}" type="parTrans" cxnId="{53BAFAAA-D2E7-4913-B558-E60308E1AEAC}">
      <dgm:prSet/>
      <dgm:spPr/>
      <dgm:t>
        <a:bodyPr/>
        <a:lstStyle/>
        <a:p>
          <a:endParaRPr lang="en-US"/>
        </a:p>
      </dgm:t>
    </dgm:pt>
    <dgm:pt modelId="{800E0646-D7B3-406B-BA20-7807D7B6041C}" type="sibTrans" cxnId="{53BAFAAA-D2E7-4913-B558-E60308E1AEAC}">
      <dgm:prSet/>
      <dgm:spPr/>
      <dgm:t>
        <a:bodyPr/>
        <a:lstStyle/>
        <a:p>
          <a:endParaRPr lang="en-US"/>
        </a:p>
      </dgm:t>
    </dgm:pt>
    <dgm:pt modelId="{C285EB73-996F-49E7-A416-B0E73540A59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Employer responsibilities</a:t>
          </a:r>
        </a:p>
      </dgm:t>
    </dgm:pt>
    <dgm:pt modelId="{9AC85CD3-D101-45F7-AFAD-878A726DA68E}" type="parTrans" cxnId="{1B18D38A-4C46-4B36-88B8-B93C8E45E0F5}">
      <dgm:prSet/>
      <dgm:spPr/>
      <dgm:t>
        <a:bodyPr/>
        <a:lstStyle/>
        <a:p>
          <a:endParaRPr lang="en-US"/>
        </a:p>
      </dgm:t>
    </dgm:pt>
    <dgm:pt modelId="{60C2E870-3B8A-4E30-9C85-739BBDFEE3C6}" type="sibTrans" cxnId="{1B18D38A-4C46-4B36-88B8-B93C8E45E0F5}">
      <dgm:prSet/>
      <dgm:spPr/>
      <dgm:t>
        <a:bodyPr/>
        <a:lstStyle/>
        <a:p>
          <a:endParaRPr lang="en-US"/>
        </a:p>
      </dgm:t>
    </dgm:pt>
    <dgm:pt modelId="{5863DED3-7AA6-487D-A9DF-40B596152B34}">
      <dgm:prSet phldrT="[Text]"/>
      <dgm:spPr/>
      <dgm:t>
        <a:bodyPr/>
        <a:lstStyle/>
        <a:p>
          <a:r>
            <a:rPr lang="en-US" dirty="0"/>
            <a:t>What Paid Family and Medical Leave is</a:t>
          </a:r>
        </a:p>
      </dgm:t>
    </dgm:pt>
    <dgm:pt modelId="{3C2D3DD0-C8E3-4D3E-8E0E-F61E145CA4C5}" type="sibTrans" cxnId="{658212F3-519F-4E10-87B8-EE0A79D391D0}">
      <dgm:prSet/>
      <dgm:spPr/>
      <dgm:t>
        <a:bodyPr/>
        <a:lstStyle/>
        <a:p>
          <a:endParaRPr lang="en-US"/>
        </a:p>
      </dgm:t>
    </dgm:pt>
    <dgm:pt modelId="{8853A053-ABE1-4D99-A939-1FC9B9783789}" type="parTrans" cxnId="{658212F3-519F-4E10-87B8-EE0A79D391D0}">
      <dgm:prSet/>
      <dgm:spPr/>
      <dgm:t>
        <a:bodyPr/>
        <a:lstStyle/>
        <a:p>
          <a:endParaRPr lang="en-US"/>
        </a:p>
      </dgm:t>
    </dgm:pt>
    <dgm:pt modelId="{32023683-2641-40C5-8877-874BCD126DD5}">
      <dgm:prSet phldrT="[Text]"/>
      <dgm:spPr>
        <a:solidFill>
          <a:srgbClr val="006073"/>
        </a:solidFill>
      </dgm:spPr>
      <dgm:t>
        <a:bodyPr/>
        <a:lstStyle/>
        <a:p>
          <a:r>
            <a:rPr lang="en-US" dirty="0"/>
            <a:t>Where to learn more</a:t>
          </a:r>
        </a:p>
      </dgm:t>
    </dgm:pt>
    <dgm:pt modelId="{582CA1A6-6ED0-4E86-B4B6-B595F299B06B}" type="parTrans" cxnId="{3E3A2E34-EC59-47E1-AFF9-C503D02251E6}">
      <dgm:prSet/>
      <dgm:spPr/>
      <dgm:t>
        <a:bodyPr/>
        <a:lstStyle/>
        <a:p>
          <a:endParaRPr lang="en-US"/>
        </a:p>
      </dgm:t>
    </dgm:pt>
    <dgm:pt modelId="{F7239D65-8428-4148-B97F-BA5C8402097F}" type="sibTrans" cxnId="{3E3A2E34-EC59-47E1-AFF9-C503D02251E6}">
      <dgm:prSet/>
      <dgm:spPr/>
      <dgm:t>
        <a:bodyPr/>
        <a:lstStyle/>
        <a:p>
          <a:endParaRPr lang="en-US"/>
        </a:p>
      </dgm:t>
    </dgm:pt>
    <dgm:pt modelId="{E4F97CA9-8CF7-4BBE-8D83-0F2193E9D28C}">
      <dgm:prSet phldrT="[Text]"/>
      <dgm:spPr>
        <a:solidFill>
          <a:srgbClr val="E96952"/>
        </a:solidFill>
      </dgm:spPr>
      <dgm:t>
        <a:bodyPr/>
        <a:lstStyle/>
        <a:p>
          <a:r>
            <a:rPr lang="en-US" dirty="0"/>
            <a:t>Example scenarios</a:t>
          </a:r>
        </a:p>
      </dgm:t>
    </dgm:pt>
    <dgm:pt modelId="{87F7E0C8-54BD-4BC8-9306-F4FE9ABE74D2}" type="parTrans" cxnId="{6B54EC1E-894E-422B-A84F-9A7EA444AFF7}">
      <dgm:prSet/>
      <dgm:spPr/>
      <dgm:t>
        <a:bodyPr/>
        <a:lstStyle/>
        <a:p>
          <a:endParaRPr lang="en-US"/>
        </a:p>
      </dgm:t>
    </dgm:pt>
    <dgm:pt modelId="{70C0B757-DC9A-4947-99EB-F3E951A9C515}" type="sibTrans" cxnId="{6B54EC1E-894E-422B-A84F-9A7EA444AFF7}">
      <dgm:prSet/>
      <dgm:spPr/>
      <dgm:t>
        <a:bodyPr/>
        <a:lstStyle/>
        <a:p>
          <a:endParaRPr lang="en-US"/>
        </a:p>
      </dgm:t>
    </dgm:pt>
    <dgm:pt modelId="{4B5AF61A-02DF-43A7-9EF5-D3074EA61921}" type="pres">
      <dgm:prSet presAssocID="{F5425B5B-D79A-4BC0-BC91-30EEA21B94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AFA86AF-0E5D-4B35-84BC-981021753DC1}" type="pres">
      <dgm:prSet presAssocID="{F5425B5B-D79A-4BC0-BC91-30EEA21B94D3}" presName="Name1" presStyleCnt="0"/>
      <dgm:spPr/>
    </dgm:pt>
    <dgm:pt modelId="{0FE2FA23-4EE4-4489-8E54-0455D3220237}" type="pres">
      <dgm:prSet presAssocID="{F5425B5B-D79A-4BC0-BC91-30EEA21B94D3}" presName="cycle" presStyleCnt="0"/>
      <dgm:spPr/>
    </dgm:pt>
    <dgm:pt modelId="{50294F91-01CF-4FB7-B5BC-AB477515FADC}" type="pres">
      <dgm:prSet presAssocID="{F5425B5B-D79A-4BC0-BC91-30EEA21B94D3}" presName="srcNode" presStyleLbl="node1" presStyleIdx="0" presStyleCnt="5"/>
      <dgm:spPr/>
    </dgm:pt>
    <dgm:pt modelId="{013EDBE3-1C5F-43D2-A11D-F0FC81109292}" type="pres">
      <dgm:prSet presAssocID="{F5425B5B-D79A-4BC0-BC91-30EEA21B94D3}" presName="conn" presStyleLbl="parChTrans1D2" presStyleIdx="0" presStyleCnt="1"/>
      <dgm:spPr/>
      <dgm:t>
        <a:bodyPr/>
        <a:lstStyle/>
        <a:p>
          <a:endParaRPr lang="en-US"/>
        </a:p>
      </dgm:t>
    </dgm:pt>
    <dgm:pt modelId="{B73D0DC6-0B17-450F-BC84-7E9BD0C73444}" type="pres">
      <dgm:prSet presAssocID="{F5425B5B-D79A-4BC0-BC91-30EEA21B94D3}" presName="extraNode" presStyleLbl="node1" presStyleIdx="0" presStyleCnt="5"/>
      <dgm:spPr/>
    </dgm:pt>
    <dgm:pt modelId="{41214E1A-6E8B-40E9-B825-6C9C66696AA0}" type="pres">
      <dgm:prSet presAssocID="{F5425B5B-D79A-4BC0-BC91-30EEA21B94D3}" presName="dstNode" presStyleLbl="node1" presStyleIdx="0" presStyleCnt="5"/>
      <dgm:spPr/>
    </dgm:pt>
    <dgm:pt modelId="{D812B410-A0E3-4B6D-AD46-5BFB959E3F6F}" type="pres">
      <dgm:prSet presAssocID="{7D96E333-0C0A-4C6E-AEA7-9956C4CA27A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E6136-CFD4-43F8-864C-DBC1B1BF45C7}" type="pres">
      <dgm:prSet presAssocID="{7D96E333-0C0A-4C6E-AEA7-9956C4CA27A8}" presName="accent_1" presStyleCnt="0"/>
      <dgm:spPr/>
    </dgm:pt>
    <dgm:pt modelId="{032B3799-CB84-4728-B52E-EE9E6C85C482}" type="pres">
      <dgm:prSet presAssocID="{7D96E333-0C0A-4C6E-AEA7-9956C4CA27A8}" presName="accentRepeatNode" presStyleLbl="solidFgAcc1" presStyleIdx="0" presStyleCnt="5"/>
      <dgm:spPr/>
    </dgm:pt>
    <dgm:pt modelId="{3444D216-2218-4838-B377-42B3F25877EE}" type="pres">
      <dgm:prSet presAssocID="{5863DED3-7AA6-487D-A9DF-40B596152B3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09E95-457D-498E-8DBE-13EA85525FA9}" type="pres">
      <dgm:prSet presAssocID="{5863DED3-7AA6-487D-A9DF-40B596152B34}" presName="accent_2" presStyleCnt="0"/>
      <dgm:spPr/>
    </dgm:pt>
    <dgm:pt modelId="{D6798611-CECA-4829-A880-48F566DC91E1}" type="pres">
      <dgm:prSet presAssocID="{5863DED3-7AA6-487D-A9DF-40B596152B34}" presName="accentRepeatNode" presStyleLbl="solidFgAcc1" presStyleIdx="1" presStyleCnt="5"/>
      <dgm:spPr/>
    </dgm:pt>
    <dgm:pt modelId="{2BF1E040-A71C-4536-B795-2B94BCAF4A3B}" type="pres">
      <dgm:prSet presAssocID="{C285EB73-996F-49E7-A416-B0E73540A59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2B34-F0C5-45D7-97E0-829C0631FD3C}" type="pres">
      <dgm:prSet presAssocID="{C285EB73-996F-49E7-A416-B0E73540A59D}" presName="accent_3" presStyleCnt="0"/>
      <dgm:spPr/>
    </dgm:pt>
    <dgm:pt modelId="{85B7F80D-F658-46F0-BF79-B1440B4C8629}" type="pres">
      <dgm:prSet presAssocID="{C285EB73-996F-49E7-A416-B0E73540A59D}" presName="accentRepeatNode" presStyleLbl="solidFgAcc1" presStyleIdx="2" presStyleCnt="5"/>
      <dgm:spPr/>
    </dgm:pt>
    <dgm:pt modelId="{0E2253E7-45AA-4FB2-B57B-71F208A17752}" type="pres">
      <dgm:prSet presAssocID="{E4F97CA9-8CF7-4BBE-8D83-0F2193E9D2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BA15F-CDA9-4602-BFBD-D3A47E4621DA}" type="pres">
      <dgm:prSet presAssocID="{E4F97CA9-8CF7-4BBE-8D83-0F2193E9D28C}" presName="accent_4" presStyleCnt="0"/>
      <dgm:spPr/>
    </dgm:pt>
    <dgm:pt modelId="{016DBCE6-29BF-4A06-BD66-76987CAF3347}" type="pres">
      <dgm:prSet presAssocID="{E4F97CA9-8CF7-4BBE-8D83-0F2193E9D28C}" presName="accentRepeatNode" presStyleLbl="solidFgAcc1" presStyleIdx="3" presStyleCnt="5"/>
      <dgm:spPr/>
    </dgm:pt>
    <dgm:pt modelId="{D4055F1A-5871-4901-8785-84A61E09FDED}" type="pres">
      <dgm:prSet presAssocID="{32023683-2641-40C5-8877-874BCD126DD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EE729-89CD-47D8-8780-B9B05EB80E07}" type="pres">
      <dgm:prSet presAssocID="{32023683-2641-40C5-8877-874BCD126DD5}" presName="accent_5" presStyleCnt="0"/>
      <dgm:spPr/>
    </dgm:pt>
    <dgm:pt modelId="{C5744EF0-63CA-4F48-890B-61DEB9C5DB52}" type="pres">
      <dgm:prSet presAssocID="{32023683-2641-40C5-8877-874BCD126DD5}" presName="accentRepeatNode" presStyleLbl="solidFgAcc1" presStyleIdx="4" presStyleCnt="5"/>
      <dgm:spPr/>
    </dgm:pt>
  </dgm:ptLst>
  <dgm:cxnLst>
    <dgm:cxn modelId="{658212F3-519F-4E10-87B8-EE0A79D391D0}" srcId="{F5425B5B-D79A-4BC0-BC91-30EEA21B94D3}" destId="{5863DED3-7AA6-487D-A9DF-40B596152B34}" srcOrd="1" destOrd="0" parTransId="{8853A053-ABE1-4D99-A939-1FC9B9783789}" sibTransId="{3C2D3DD0-C8E3-4D3E-8E0E-F61E145CA4C5}"/>
    <dgm:cxn modelId="{E2E5BD4A-E0AE-4EF4-BDB2-C42F6F9C299D}" type="presOf" srcId="{7D96E333-0C0A-4C6E-AEA7-9956C4CA27A8}" destId="{D812B410-A0E3-4B6D-AD46-5BFB959E3F6F}" srcOrd="0" destOrd="0" presId="urn:microsoft.com/office/officeart/2008/layout/VerticalCurvedList"/>
    <dgm:cxn modelId="{53BAFAAA-D2E7-4913-B558-E60308E1AEAC}" srcId="{F5425B5B-D79A-4BC0-BC91-30EEA21B94D3}" destId="{7D96E333-0C0A-4C6E-AEA7-9956C4CA27A8}" srcOrd="0" destOrd="0" parTransId="{C38E7F5F-88BB-40EB-A176-B4A031544A3F}" sibTransId="{800E0646-D7B3-406B-BA20-7807D7B6041C}"/>
    <dgm:cxn modelId="{9E3E363A-07C7-4686-A58F-3F007770A0D7}" type="presOf" srcId="{F5425B5B-D79A-4BC0-BC91-30EEA21B94D3}" destId="{4B5AF61A-02DF-43A7-9EF5-D3074EA61921}" srcOrd="0" destOrd="0" presId="urn:microsoft.com/office/officeart/2008/layout/VerticalCurvedList"/>
    <dgm:cxn modelId="{78B6A441-5C32-4B22-AF8F-A8C57F86AB5E}" type="presOf" srcId="{C285EB73-996F-49E7-A416-B0E73540A59D}" destId="{2BF1E040-A71C-4536-B795-2B94BCAF4A3B}" srcOrd="0" destOrd="0" presId="urn:microsoft.com/office/officeart/2008/layout/VerticalCurvedList"/>
    <dgm:cxn modelId="{08121793-B6C4-4FDD-BCCE-23DCE11A6324}" type="presOf" srcId="{800E0646-D7B3-406B-BA20-7807D7B6041C}" destId="{013EDBE3-1C5F-43D2-A11D-F0FC81109292}" srcOrd="0" destOrd="0" presId="urn:microsoft.com/office/officeart/2008/layout/VerticalCurvedList"/>
    <dgm:cxn modelId="{BAD542BE-F05D-4829-94FB-14C2801B8D4A}" type="presOf" srcId="{32023683-2641-40C5-8877-874BCD126DD5}" destId="{D4055F1A-5871-4901-8785-84A61E09FDED}" srcOrd="0" destOrd="0" presId="urn:microsoft.com/office/officeart/2008/layout/VerticalCurvedList"/>
    <dgm:cxn modelId="{66F3E442-6F78-4A67-AF4A-931741B08E9C}" type="presOf" srcId="{5863DED3-7AA6-487D-A9DF-40B596152B34}" destId="{3444D216-2218-4838-B377-42B3F25877EE}" srcOrd="0" destOrd="0" presId="urn:microsoft.com/office/officeart/2008/layout/VerticalCurvedList"/>
    <dgm:cxn modelId="{1B18D38A-4C46-4B36-88B8-B93C8E45E0F5}" srcId="{F5425B5B-D79A-4BC0-BC91-30EEA21B94D3}" destId="{C285EB73-996F-49E7-A416-B0E73540A59D}" srcOrd="2" destOrd="0" parTransId="{9AC85CD3-D101-45F7-AFAD-878A726DA68E}" sibTransId="{60C2E870-3B8A-4E30-9C85-739BBDFEE3C6}"/>
    <dgm:cxn modelId="{6B54EC1E-894E-422B-A84F-9A7EA444AFF7}" srcId="{F5425B5B-D79A-4BC0-BC91-30EEA21B94D3}" destId="{E4F97CA9-8CF7-4BBE-8D83-0F2193E9D28C}" srcOrd="3" destOrd="0" parTransId="{87F7E0C8-54BD-4BC8-9306-F4FE9ABE74D2}" sibTransId="{70C0B757-DC9A-4947-99EB-F3E951A9C515}"/>
    <dgm:cxn modelId="{D6C88E1B-DF11-4F57-9F14-A089D942BE31}" type="presOf" srcId="{E4F97CA9-8CF7-4BBE-8D83-0F2193E9D28C}" destId="{0E2253E7-45AA-4FB2-B57B-71F208A17752}" srcOrd="0" destOrd="0" presId="urn:microsoft.com/office/officeart/2008/layout/VerticalCurvedList"/>
    <dgm:cxn modelId="{3E3A2E34-EC59-47E1-AFF9-C503D02251E6}" srcId="{F5425B5B-D79A-4BC0-BC91-30EEA21B94D3}" destId="{32023683-2641-40C5-8877-874BCD126DD5}" srcOrd="4" destOrd="0" parTransId="{582CA1A6-6ED0-4E86-B4B6-B595F299B06B}" sibTransId="{F7239D65-8428-4148-B97F-BA5C8402097F}"/>
    <dgm:cxn modelId="{B8F7F901-44CB-416A-955B-ADE3682DE736}" type="presParOf" srcId="{4B5AF61A-02DF-43A7-9EF5-D3074EA61921}" destId="{FAFA86AF-0E5D-4B35-84BC-981021753DC1}" srcOrd="0" destOrd="0" presId="urn:microsoft.com/office/officeart/2008/layout/VerticalCurvedList"/>
    <dgm:cxn modelId="{033C7843-3C05-4D2D-93FF-343D93079013}" type="presParOf" srcId="{FAFA86AF-0E5D-4B35-84BC-981021753DC1}" destId="{0FE2FA23-4EE4-4489-8E54-0455D3220237}" srcOrd="0" destOrd="0" presId="urn:microsoft.com/office/officeart/2008/layout/VerticalCurvedList"/>
    <dgm:cxn modelId="{67254134-4C2C-4178-A85B-903B8CAE82BE}" type="presParOf" srcId="{0FE2FA23-4EE4-4489-8E54-0455D3220237}" destId="{50294F91-01CF-4FB7-B5BC-AB477515FADC}" srcOrd="0" destOrd="0" presId="urn:microsoft.com/office/officeart/2008/layout/VerticalCurvedList"/>
    <dgm:cxn modelId="{7E5380C8-88BB-4483-A65E-2EFE3F116D38}" type="presParOf" srcId="{0FE2FA23-4EE4-4489-8E54-0455D3220237}" destId="{013EDBE3-1C5F-43D2-A11D-F0FC81109292}" srcOrd="1" destOrd="0" presId="urn:microsoft.com/office/officeart/2008/layout/VerticalCurvedList"/>
    <dgm:cxn modelId="{73D89C96-B760-4044-BE1A-50B6801B56AA}" type="presParOf" srcId="{0FE2FA23-4EE4-4489-8E54-0455D3220237}" destId="{B73D0DC6-0B17-450F-BC84-7E9BD0C73444}" srcOrd="2" destOrd="0" presId="urn:microsoft.com/office/officeart/2008/layout/VerticalCurvedList"/>
    <dgm:cxn modelId="{A61426A0-27FD-4393-BB5A-B120356CCCA3}" type="presParOf" srcId="{0FE2FA23-4EE4-4489-8E54-0455D3220237}" destId="{41214E1A-6E8B-40E9-B825-6C9C66696AA0}" srcOrd="3" destOrd="0" presId="urn:microsoft.com/office/officeart/2008/layout/VerticalCurvedList"/>
    <dgm:cxn modelId="{73D2C62B-8C2A-403D-AA48-5B0A7EC28E14}" type="presParOf" srcId="{FAFA86AF-0E5D-4B35-84BC-981021753DC1}" destId="{D812B410-A0E3-4B6D-AD46-5BFB959E3F6F}" srcOrd="1" destOrd="0" presId="urn:microsoft.com/office/officeart/2008/layout/VerticalCurvedList"/>
    <dgm:cxn modelId="{95E1CEAB-C353-4A6E-A302-E2EAC9D3B85B}" type="presParOf" srcId="{FAFA86AF-0E5D-4B35-84BC-981021753DC1}" destId="{3BFE6136-CFD4-43F8-864C-DBC1B1BF45C7}" srcOrd="2" destOrd="0" presId="urn:microsoft.com/office/officeart/2008/layout/VerticalCurvedList"/>
    <dgm:cxn modelId="{75823403-3DEB-439D-94C2-A005D5403447}" type="presParOf" srcId="{3BFE6136-CFD4-43F8-864C-DBC1B1BF45C7}" destId="{032B3799-CB84-4728-B52E-EE9E6C85C482}" srcOrd="0" destOrd="0" presId="urn:microsoft.com/office/officeart/2008/layout/VerticalCurvedList"/>
    <dgm:cxn modelId="{A0C73254-CC0E-4645-87D9-37609DBA1C6D}" type="presParOf" srcId="{FAFA86AF-0E5D-4B35-84BC-981021753DC1}" destId="{3444D216-2218-4838-B377-42B3F25877EE}" srcOrd="3" destOrd="0" presId="urn:microsoft.com/office/officeart/2008/layout/VerticalCurvedList"/>
    <dgm:cxn modelId="{863996FD-53B5-46C3-939A-B12BA3B55CA2}" type="presParOf" srcId="{FAFA86AF-0E5D-4B35-84BC-981021753DC1}" destId="{EC309E95-457D-498E-8DBE-13EA85525FA9}" srcOrd="4" destOrd="0" presId="urn:microsoft.com/office/officeart/2008/layout/VerticalCurvedList"/>
    <dgm:cxn modelId="{F4813A49-D2A0-4BA3-BCFC-1E87C57E723C}" type="presParOf" srcId="{EC309E95-457D-498E-8DBE-13EA85525FA9}" destId="{D6798611-CECA-4829-A880-48F566DC91E1}" srcOrd="0" destOrd="0" presId="urn:microsoft.com/office/officeart/2008/layout/VerticalCurvedList"/>
    <dgm:cxn modelId="{413D20DB-F960-49C3-8177-E63BA4770FD4}" type="presParOf" srcId="{FAFA86AF-0E5D-4B35-84BC-981021753DC1}" destId="{2BF1E040-A71C-4536-B795-2B94BCAF4A3B}" srcOrd="5" destOrd="0" presId="urn:microsoft.com/office/officeart/2008/layout/VerticalCurvedList"/>
    <dgm:cxn modelId="{ED3BDBEC-21EB-446C-A19A-3E31E26679FC}" type="presParOf" srcId="{FAFA86AF-0E5D-4B35-84BC-981021753DC1}" destId="{15792B34-F0C5-45D7-97E0-829C0631FD3C}" srcOrd="6" destOrd="0" presId="urn:microsoft.com/office/officeart/2008/layout/VerticalCurvedList"/>
    <dgm:cxn modelId="{EB23E3C1-275B-4DA8-B23F-47F93CBD8AB4}" type="presParOf" srcId="{15792B34-F0C5-45D7-97E0-829C0631FD3C}" destId="{85B7F80D-F658-46F0-BF79-B1440B4C8629}" srcOrd="0" destOrd="0" presId="urn:microsoft.com/office/officeart/2008/layout/VerticalCurvedList"/>
    <dgm:cxn modelId="{7E028886-9C07-47ED-8A2E-DC79F60FC4FE}" type="presParOf" srcId="{FAFA86AF-0E5D-4B35-84BC-981021753DC1}" destId="{0E2253E7-45AA-4FB2-B57B-71F208A17752}" srcOrd="7" destOrd="0" presId="urn:microsoft.com/office/officeart/2008/layout/VerticalCurvedList"/>
    <dgm:cxn modelId="{AADA8D9E-3FDA-44ED-866C-753460C2DF47}" type="presParOf" srcId="{FAFA86AF-0E5D-4B35-84BC-981021753DC1}" destId="{50DBA15F-CDA9-4602-BFBD-D3A47E4621DA}" srcOrd="8" destOrd="0" presId="urn:microsoft.com/office/officeart/2008/layout/VerticalCurvedList"/>
    <dgm:cxn modelId="{C593832B-3A5B-40B1-A3B0-416B63353C8B}" type="presParOf" srcId="{50DBA15F-CDA9-4602-BFBD-D3A47E4621DA}" destId="{016DBCE6-29BF-4A06-BD66-76987CAF3347}" srcOrd="0" destOrd="0" presId="urn:microsoft.com/office/officeart/2008/layout/VerticalCurvedList"/>
    <dgm:cxn modelId="{F793A148-74A4-4733-8BB6-9BB5F441AD98}" type="presParOf" srcId="{FAFA86AF-0E5D-4B35-84BC-981021753DC1}" destId="{D4055F1A-5871-4901-8785-84A61E09FDED}" srcOrd="9" destOrd="0" presId="urn:microsoft.com/office/officeart/2008/layout/VerticalCurvedList"/>
    <dgm:cxn modelId="{86531451-CAB6-4B93-A242-06F3F39BB176}" type="presParOf" srcId="{FAFA86AF-0E5D-4B35-84BC-981021753DC1}" destId="{6C1EE729-89CD-47D8-8780-B9B05EB80E07}" srcOrd="10" destOrd="0" presId="urn:microsoft.com/office/officeart/2008/layout/VerticalCurvedList"/>
    <dgm:cxn modelId="{9B00F2A2-7521-4978-A7F3-B25F0A1C6679}" type="presParOf" srcId="{6C1EE729-89CD-47D8-8780-B9B05EB80E07}" destId="{C5744EF0-63CA-4F48-890B-61DEB9C5DB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863F06-7DB4-4357-A45F-19675003C8C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DF8AC7-5E42-485F-BB55-0EA256CD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4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AAB7E53-3D12-E74D-8E31-2B267FF8A2A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18988C-EF3D-9948-9D63-1CA95CB0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6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0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0B992A3-4947-4BB1-8E5C-C749F8E1F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FFCACB3-4F27-4D8E-A4B9-95710DD00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0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7EA0030-7BFD-4C71-B2E5-C57A543ADE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9810" y="0"/>
            <a:ext cx="5392189" cy="69405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E42DB0B-D159-4DAD-A251-2ED93CB6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525501"/>
            <a:ext cx="5392189" cy="75308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CE818CC-8339-476B-9B3D-7B090340A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36" y="5435773"/>
            <a:ext cx="5391900" cy="4079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7B1EC8-A36F-4EC0-A3AC-90EB362BB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25" y="277611"/>
            <a:ext cx="3703328" cy="937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C1C8D23-406C-4C26-871B-40E6D83050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25" y="1310791"/>
            <a:ext cx="3703328" cy="3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4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xmlns="" id="{E753FA09-08C1-4D14-A8BF-95CC69991F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5472000" cy="4124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Paid Family and Medical Leave | Employment Security Department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7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BCA59AF-3C75-45A0-91ED-8FFED83FA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331619D-08F0-4815-801D-B4BB5D587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9558358-3748-42E9-B9EB-6A5158562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A6607A4E-117D-4533-8443-A033D0FCB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6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E55AF37-0DA6-47FF-9ED2-37E23EB92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C4F7A85-22E5-4F1F-9844-B00B2808F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7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B233C09-DC60-48D9-998B-6091A0511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86A7F7D6-6F97-4A04-AE20-B3DCEFF4F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EBA3B83-C8BE-47EB-B860-10C33DCA8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87CD69F-37B9-4D31-8F2A-A55CD1505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50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74C7DE4-A1B6-432B-8440-EE8D0B397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9ADC08C-C0FD-40EA-BF3A-6ACAD31B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2E1CAE9-A190-43A4-9827-373B4BC4D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EF9F72E-770D-40BC-BC4D-6ABF4D3BD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FEEB5A1-DE5A-4640-B2C6-9EE0EEBB3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344F451-CC2E-44CE-8391-FD31867A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6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paidleave.wa.gov/employers" TargetMode="External"/><Relationship Id="rId7" Type="http://schemas.openxmlformats.org/officeDocument/2006/relationships/hyperlink" Target="https://paidleave.wa.gov/20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paidleave.wa.gov/workers" TargetMode="Externa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8.png"/><Relationship Id="rId19" Type="http://schemas.openxmlformats.org/officeDocument/2006/relationships/image" Target="../media/image21.sv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hyperlink" Target="https://paidleave.wa.gov/report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10" Type="http://schemas.openxmlformats.org/officeDocument/2006/relationships/hyperlink" Target="https://paidleave.wa.gov/employers" TargetMode="External"/><Relationship Id="rId4" Type="http://schemas.openxmlformats.org/officeDocument/2006/relationships/hyperlink" Target="https://paidleave.wa.gov/premiums" TargetMode="External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idleave.wa.gov/employ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14B25A07-7BC0-44A1-839D-C2CC7F006D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035"/>
          <a:stretch/>
        </p:blipFill>
        <p:spPr>
          <a:xfrm>
            <a:off x="6460087" y="1"/>
            <a:ext cx="764036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254ED1-6BDD-44CA-B3AB-4B866FBB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5328983"/>
            <a:ext cx="5392189" cy="753082"/>
          </a:xfrm>
        </p:spPr>
        <p:txBody>
          <a:bodyPr>
            <a:normAutofit/>
          </a:bodyPr>
          <a:lstStyle/>
          <a:p>
            <a:r>
              <a:rPr lang="en-US" dirty="0"/>
              <a:t>Employer Overview</a:t>
            </a:r>
          </a:p>
        </p:txBody>
      </p:sp>
    </p:spTree>
    <p:extLst>
      <p:ext uri="{BB962C8B-B14F-4D97-AF65-F5344CB8AC3E}">
        <p14:creationId xmlns:p14="http://schemas.microsoft.com/office/powerpoint/2010/main" val="147808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2CA1E-3F7F-486A-95CB-62CDFF72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10"/>
            <a:ext cx="848667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Continuation of health 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8CE356-01FD-4353-ABB6-C048712E7109}"/>
              </a:ext>
            </a:extLst>
          </p:cNvPr>
          <p:cNvSpPr txBox="1"/>
          <p:nvPr/>
        </p:nvSpPr>
        <p:spPr>
          <a:xfrm>
            <a:off x="838200" y="2324805"/>
            <a:ext cx="4668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employer must continue health benefits when: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employee uses Paid Family and Medical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required to by federal FMLA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3FF0B59-FDED-4624-854B-9DF308A50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8291AA3-3B1C-405F-BC8E-1C22E03C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953B68-1991-43AE-8B14-EFBC2CE76E31}"/>
              </a:ext>
            </a:extLst>
          </p:cNvPr>
          <p:cNvSpPr/>
          <p:nvPr/>
        </p:nvSpPr>
        <p:spPr>
          <a:xfrm>
            <a:off x="610581" y="5886629"/>
            <a:ext cx="3690651" cy="365125"/>
          </a:xfrm>
          <a:prstGeom prst="rect">
            <a:avLst/>
          </a:prstGeom>
          <a:solidFill>
            <a:srgbClr val="006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BEFORE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2C2736-A91D-4716-BC3A-5403047B25E4}"/>
              </a:ext>
            </a:extLst>
          </p:cNvPr>
          <p:cNvSpPr/>
          <p:nvPr/>
        </p:nvSpPr>
        <p:spPr>
          <a:xfrm>
            <a:off x="4301232" y="5886628"/>
            <a:ext cx="3690651" cy="365125"/>
          </a:xfrm>
          <a:prstGeom prst="rect">
            <a:avLst/>
          </a:prstGeom>
          <a:solidFill>
            <a:srgbClr val="F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DURING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C323F51-8D1B-4C9D-AFA8-629AA140D1C5}"/>
              </a:ext>
            </a:extLst>
          </p:cNvPr>
          <p:cNvSpPr/>
          <p:nvPr/>
        </p:nvSpPr>
        <p:spPr>
          <a:xfrm>
            <a:off x="7991883" y="5886627"/>
            <a:ext cx="3690651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AFTER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083F2CA-B0CC-49FE-A099-F6B50FCEDCCA}"/>
              </a:ext>
            </a:extLst>
          </p:cNvPr>
          <p:cNvGrpSpPr/>
          <p:nvPr/>
        </p:nvGrpSpPr>
        <p:grpSpPr>
          <a:xfrm>
            <a:off x="8610600" y="2281428"/>
            <a:ext cx="2295144" cy="2295144"/>
            <a:chOff x="7720090" y="1627967"/>
            <a:chExt cx="2295144" cy="2295144"/>
          </a:xfrm>
        </p:grpSpPr>
        <p:pic>
          <p:nvPicPr>
            <p:cNvPr id="5" name="Graphic 4" descr="Medical">
              <a:extLst>
                <a:ext uri="{FF2B5EF4-FFF2-40B4-BE49-F238E27FC236}">
                  <a16:creationId xmlns:a16="http://schemas.microsoft.com/office/drawing/2014/main" xmlns="" id="{6C73A60E-4951-4C78-9ADF-48D58FBD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993699" y="1901576"/>
              <a:ext cx="1747927" cy="1747927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44BE6664-A871-42EC-8B68-3624E89D9540}"/>
                </a:ext>
              </a:extLst>
            </p:cNvPr>
            <p:cNvSpPr/>
            <p:nvPr/>
          </p:nvSpPr>
          <p:spPr>
            <a:xfrm>
              <a:off x="7720090" y="1627967"/>
              <a:ext cx="2295144" cy="2295144"/>
            </a:xfrm>
            <a:prstGeom prst="roundRect">
              <a:avLst/>
            </a:prstGeom>
            <a:noFill/>
            <a:ln w="28575">
              <a:solidFill>
                <a:srgbClr val="F0978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99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F2A9EAB-5970-421A-ADEB-317D4CE7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leave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F2134A8-76A5-4E47-8F32-6E7C4290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361" y="2815868"/>
            <a:ext cx="3413051" cy="27189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Job protection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/>
              <a:t>Similar to FMLA, an employee may be eligible for the same, or equivalent job when returning from leave.</a:t>
            </a:r>
          </a:p>
        </p:txBody>
      </p:sp>
      <p:pic>
        <p:nvPicPr>
          <p:cNvPr id="11" name="Graphic 10" descr="Line arrow Rotate right">
            <a:extLst>
              <a:ext uri="{FF2B5EF4-FFF2-40B4-BE49-F238E27FC236}">
                <a16:creationId xmlns:a16="http://schemas.microsoft.com/office/drawing/2014/main" xmlns="" id="{9D9EC021-B250-4B58-A876-FEC8947A2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76686" y="1867179"/>
            <a:ext cx="914400" cy="914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22C5462-E0D6-44EF-895B-0A6F2418A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0AB213D-7415-47C3-B31F-866B9A52F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C7BC9C-21B2-4DCA-91E4-3A842170A203}"/>
              </a:ext>
            </a:extLst>
          </p:cNvPr>
          <p:cNvSpPr/>
          <p:nvPr/>
        </p:nvSpPr>
        <p:spPr>
          <a:xfrm>
            <a:off x="610581" y="5886629"/>
            <a:ext cx="3690651" cy="365125"/>
          </a:xfrm>
          <a:prstGeom prst="rect">
            <a:avLst/>
          </a:prstGeom>
          <a:solidFill>
            <a:srgbClr val="006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BEFORE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E4BBD2-3D5A-41A1-A80D-F228F0C7F49B}"/>
              </a:ext>
            </a:extLst>
          </p:cNvPr>
          <p:cNvSpPr/>
          <p:nvPr/>
        </p:nvSpPr>
        <p:spPr>
          <a:xfrm>
            <a:off x="4301232" y="5886628"/>
            <a:ext cx="3690651" cy="365125"/>
          </a:xfrm>
          <a:prstGeom prst="rect">
            <a:avLst/>
          </a:prstGeom>
          <a:solidFill>
            <a:srgbClr val="006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DURING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6EBCC8C-9EA8-4A9B-912C-825D24FBC633}"/>
              </a:ext>
            </a:extLst>
          </p:cNvPr>
          <p:cNvSpPr/>
          <p:nvPr/>
        </p:nvSpPr>
        <p:spPr>
          <a:xfrm>
            <a:off x="7991883" y="5886627"/>
            <a:ext cx="3690651" cy="365125"/>
          </a:xfrm>
          <a:prstGeom prst="rect">
            <a:avLst/>
          </a:prstGeom>
          <a:solidFill>
            <a:srgbClr val="F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50305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2CA1E-3F7F-486A-95CB-62CDFF72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10"/>
            <a:ext cx="848667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Job 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8CE356-01FD-4353-ABB6-C048712E7109}"/>
              </a:ext>
            </a:extLst>
          </p:cNvPr>
          <p:cNvSpPr txBox="1"/>
          <p:nvPr/>
        </p:nvSpPr>
        <p:spPr>
          <a:xfrm>
            <a:off x="838200" y="2258703"/>
            <a:ext cx="4668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the same, or similar, position when a worker: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Works for an employer who has 50 or more employees for 20 weeks or more.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Has worked for that employer for at least 1 year.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Has worked 1250 hours for that employer in the last year.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3FF0B59-FDED-4624-854B-9DF308A50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8291AA3-3B1C-405F-BC8E-1C22E03C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9566C6-B4F1-45E9-B252-E3D63363029E}"/>
              </a:ext>
            </a:extLst>
          </p:cNvPr>
          <p:cNvSpPr/>
          <p:nvPr/>
        </p:nvSpPr>
        <p:spPr>
          <a:xfrm>
            <a:off x="610581" y="5886629"/>
            <a:ext cx="3690651" cy="365125"/>
          </a:xfrm>
          <a:prstGeom prst="rect">
            <a:avLst/>
          </a:prstGeom>
          <a:solidFill>
            <a:srgbClr val="006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BEFORE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8C9F1C-8484-4D1D-9F2B-57C30B2AF0F1}"/>
              </a:ext>
            </a:extLst>
          </p:cNvPr>
          <p:cNvSpPr/>
          <p:nvPr/>
        </p:nvSpPr>
        <p:spPr>
          <a:xfrm>
            <a:off x="4301232" y="5886628"/>
            <a:ext cx="3690651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DURING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7CE95F-9233-4D71-97B5-F099DA8094FA}"/>
              </a:ext>
            </a:extLst>
          </p:cNvPr>
          <p:cNvSpPr/>
          <p:nvPr/>
        </p:nvSpPr>
        <p:spPr>
          <a:xfrm>
            <a:off x="7991883" y="5886627"/>
            <a:ext cx="3690651" cy="365125"/>
          </a:xfrm>
          <a:prstGeom prst="rect">
            <a:avLst/>
          </a:prstGeom>
          <a:solidFill>
            <a:srgbClr val="F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AFTER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C969F48-3AC5-443C-BD68-D821EF24FB66}"/>
              </a:ext>
            </a:extLst>
          </p:cNvPr>
          <p:cNvGrpSpPr/>
          <p:nvPr/>
        </p:nvGrpSpPr>
        <p:grpSpPr>
          <a:xfrm>
            <a:off x="8610600" y="2242871"/>
            <a:ext cx="2295144" cy="2295144"/>
            <a:chOff x="7827482" y="1553611"/>
            <a:chExt cx="2295144" cy="2295144"/>
          </a:xfrm>
        </p:grpSpPr>
        <p:pic>
          <p:nvPicPr>
            <p:cNvPr id="10" name="Graphic 9" descr="Line arrow Rotate right">
              <a:extLst>
                <a:ext uri="{FF2B5EF4-FFF2-40B4-BE49-F238E27FC236}">
                  <a16:creationId xmlns:a16="http://schemas.microsoft.com/office/drawing/2014/main" xmlns="" id="{1B150703-49D5-45D0-BBCF-976DEE462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101091" y="1827220"/>
              <a:ext cx="1747927" cy="174792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7F700A3-04FF-47C7-840B-B5CE9270E470}"/>
                </a:ext>
              </a:extLst>
            </p:cNvPr>
            <p:cNvSpPr/>
            <p:nvPr/>
          </p:nvSpPr>
          <p:spPr>
            <a:xfrm>
              <a:off x="7827482" y="1553611"/>
              <a:ext cx="2295144" cy="2295144"/>
            </a:xfrm>
            <a:prstGeom prst="roundRect">
              <a:avLst/>
            </a:prstGeom>
            <a:noFill/>
            <a:ln w="28575">
              <a:solidFill>
                <a:srgbClr val="F0978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91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53089-78BD-40FF-A531-BDA7AB72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responsibilities - Review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1DF84C-98C0-477F-A398-8DF3A4C60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Paid Family and Medical Leave | Employment Security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93F61D-693F-4216-AC27-9113E1961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27DA62-5680-438F-8CC6-E2502185A031}"/>
              </a:ext>
            </a:extLst>
          </p:cNvPr>
          <p:cNvGrpSpPr/>
          <p:nvPr/>
        </p:nvGrpSpPr>
        <p:grpSpPr>
          <a:xfrm>
            <a:off x="610581" y="2250063"/>
            <a:ext cx="11071953" cy="365127"/>
            <a:chOff x="610581" y="2701886"/>
            <a:chExt cx="11071953" cy="3651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8FCD1A5-AD49-4EE2-9E7C-D841E44382C0}"/>
                </a:ext>
              </a:extLst>
            </p:cNvPr>
            <p:cNvSpPr/>
            <p:nvPr/>
          </p:nvSpPr>
          <p:spPr>
            <a:xfrm>
              <a:off x="610581" y="2701888"/>
              <a:ext cx="3690651" cy="365125"/>
            </a:xfrm>
            <a:prstGeom prst="rect">
              <a:avLst/>
            </a:prstGeom>
            <a:noFill/>
            <a:ln>
              <a:solidFill>
                <a:srgbClr val="006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6073"/>
                  </a:solidFill>
                </a:rPr>
                <a:t>BEFORE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E4D5C48-416B-4548-8426-7B59FD79FC74}"/>
                </a:ext>
              </a:extLst>
            </p:cNvPr>
            <p:cNvSpPr/>
            <p:nvPr/>
          </p:nvSpPr>
          <p:spPr>
            <a:xfrm>
              <a:off x="4301232" y="2701887"/>
              <a:ext cx="3690651" cy="365125"/>
            </a:xfrm>
            <a:prstGeom prst="rect">
              <a:avLst/>
            </a:prstGeom>
            <a:noFill/>
            <a:ln>
              <a:solidFill>
                <a:srgbClr val="006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6073"/>
                  </a:solidFill>
                </a:rPr>
                <a:t>DURING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800850F-7660-4344-A03B-C1BA39FAFD83}"/>
                </a:ext>
              </a:extLst>
            </p:cNvPr>
            <p:cNvSpPr/>
            <p:nvPr/>
          </p:nvSpPr>
          <p:spPr>
            <a:xfrm>
              <a:off x="7991883" y="2701886"/>
              <a:ext cx="3690651" cy="365125"/>
            </a:xfrm>
            <a:prstGeom prst="rect">
              <a:avLst/>
            </a:prstGeom>
            <a:noFill/>
            <a:ln>
              <a:solidFill>
                <a:srgbClr val="006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6073"/>
                  </a:solidFill>
                </a:rPr>
                <a:t>AFTER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C22045-3DD1-449F-BF8F-1979F97925A0}"/>
              </a:ext>
            </a:extLst>
          </p:cNvPr>
          <p:cNvSpPr txBox="1"/>
          <p:nvPr/>
        </p:nvSpPr>
        <p:spPr>
          <a:xfrm>
            <a:off x="610581" y="2726528"/>
            <a:ext cx="3690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hours and wages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Notify employees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549AFF-81C3-440F-BA28-06EF0C8ED8E8}"/>
              </a:ext>
            </a:extLst>
          </p:cNvPr>
          <p:cNvSpPr txBox="1"/>
          <p:nvPr/>
        </p:nvSpPr>
        <p:spPr>
          <a:xfrm>
            <a:off x="4301232" y="2726528"/>
            <a:ext cx="3690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health benefits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protection notice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314283-3669-48BE-91B3-F6E90C69A6B8}"/>
              </a:ext>
            </a:extLst>
          </p:cNvPr>
          <p:cNvSpPr txBox="1"/>
          <p:nvPr/>
        </p:nvSpPr>
        <p:spPr>
          <a:xfrm>
            <a:off x="7991883" y="2726528"/>
            <a:ext cx="36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protection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69451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20" name="Rectangle 19" title="Dark semi-transparent background">
            <a:extLst>
              <a:ext uri="{FF2B5EF4-FFF2-40B4-BE49-F238E27FC236}">
                <a16:creationId xmlns:a16="http://schemas.microsoft.com/office/drawing/2014/main" xmlns="" id="{5159E9FA-E2FE-4ED3-AF77-6A386F661A9D}"/>
              </a:ext>
            </a:extLst>
          </p:cNvPr>
          <p:cNvSpPr/>
          <p:nvPr/>
        </p:nvSpPr>
        <p:spPr bwMode="gray">
          <a:xfrm>
            <a:off x="432000" y="-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ZA" dirty="0"/>
              <a:t>Frequently asked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ZA" dirty="0"/>
              <a:t>Questions commonly asked by employers.</a:t>
            </a:r>
          </a:p>
        </p:txBody>
      </p:sp>
      <p:sp>
        <p:nvSpPr>
          <p:cNvPr id="30" name="Rectangle 29" descr="Light semi-transparent background" title="Light semi-transparent background">
            <a:extLst>
              <a:ext uri="{FF2B5EF4-FFF2-40B4-BE49-F238E27FC236}">
                <a16:creationId xmlns:a16="http://schemas.microsoft.com/office/drawing/2014/main" xmlns="" id="{2AFED906-603E-4575-A8EB-18849F6201A6}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5" name="Straight Connector 14" title="Divider Line">
            <a:extLst>
              <a:ext uri="{FF2B5EF4-FFF2-40B4-BE49-F238E27FC236}">
                <a16:creationId xmlns:a16="http://schemas.microsoft.com/office/drawing/2014/main" xmlns="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4FFB04-55C7-4263-9522-7CFE2B5917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Paid Family and Medical Leave | Employment Security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795BED-2AF4-4CFB-B866-0030966F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689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5EF98-7D50-4CC2-8EAC-97F3A5F3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interact with FMLA?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401E9-0CE0-4019-8EAD-A8425107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Paid Family and Medical Leave is similar, but entirely separate from, federal Family and Medical Leave Act (FMLA).</a:t>
            </a:r>
          </a:p>
          <a:p>
            <a:endParaRPr lang="en-US" dirty="0"/>
          </a:p>
          <a:p>
            <a:r>
              <a:rPr lang="en-US" dirty="0"/>
              <a:t>Use of FMLA does not diminish the benefit available in Paid Family and Medical Leave.</a:t>
            </a:r>
          </a:p>
          <a:p>
            <a:endParaRPr lang="en-US" dirty="0"/>
          </a:p>
          <a:p>
            <a:r>
              <a:rPr lang="en-US" dirty="0"/>
              <a:t>An employer can not interfere with, restrain or deny an employee’s use of Paid Family and Medical Leave.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15A7B6-7A46-42C6-811F-13D9EAE9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835BC8-4B07-4800-BC39-9A686878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5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5EF98-7D50-4CC2-8EAC-97F3A5F3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“top off” my employees?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401E9-0CE0-4019-8EAD-A8425107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 employer can offer supplemental benefits and build their own policies around them.</a:t>
            </a:r>
          </a:p>
          <a:p>
            <a:endParaRPr lang="en-US" dirty="0"/>
          </a:p>
          <a:p>
            <a:r>
              <a:rPr lang="en-US" dirty="0"/>
              <a:t>An employee can choose not to receive supplemental benefits.</a:t>
            </a:r>
          </a:p>
          <a:p>
            <a:endParaRPr lang="en-US" dirty="0"/>
          </a:p>
          <a:p>
            <a:r>
              <a:rPr lang="en-US" dirty="0"/>
              <a:t>An employer can draw down Paid Time Off (PTO) as a supplemental benefit.</a:t>
            </a:r>
          </a:p>
          <a:p>
            <a:endParaRPr lang="en-US" dirty="0"/>
          </a:p>
          <a:p>
            <a:r>
              <a:rPr lang="en-US" dirty="0"/>
              <a:t>Supplemental benefits must not be reported as wages in quarterly reports.</a:t>
            </a:r>
          </a:p>
          <a:p>
            <a:endParaRPr lang="en-US" dirty="0"/>
          </a:p>
          <a:p>
            <a:r>
              <a:rPr lang="en-US" dirty="0"/>
              <a:t>In an open phase of rulemaking, and are subject to change.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CCC182-B8CD-4F4E-AE6E-E6D5450AB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D4958F-F673-48CE-B35E-806A5C89E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5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5EF98-7D50-4CC2-8EAC-97F3A5F3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notice will I receive from ESD?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401E9-0CE0-4019-8EAD-A8425107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First Notice: From employee when applicable</a:t>
            </a:r>
          </a:p>
          <a:p>
            <a:endParaRPr lang="en-US" dirty="0"/>
          </a:p>
          <a:p>
            <a:r>
              <a:rPr lang="en-US" dirty="0"/>
              <a:t>Second Notice: When an employee files a claim</a:t>
            </a:r>
          </a:p>
          <a:p>
            <a:endParaRPr lang="en-US" dirty="0"/>
          </a:p>
          <a:p>
            <a:r>
              <a:rPr lang="en-US" dirty="0"/>
              <a:t>Third Notice: When ESD approves/denies claim</a:t>
            </a:r>
          </a:p>
          <a:p>
            <a:endParaRPr lang="en-US" dirty="0"/>
          </a:p>
          <a:p>
            <a:r>
              <a:rPr lang="en-US" dirty="0"/>
              <a:t>Additional Notice: In development</a:t>
            </a:r>
          </a:p>
          <a:p>
            <a:pPr lvl="1"/>
            <a:r>
              <a:rPr lang="en-US" dirty="0"/>
              <a:t>Employers want to know leave duration, benefit amount and more.</a:t>
            </a:r>
          </a:p>
          <a:p>
            <a:pPr lvl="2"/>
            <a:r>
              <a:rPr lang="en-US" dirty="0"/>
              <a:t>This may be protected by privacy requirements of the law.</a:t>
            </a:r>
          </a:p>
          <a:p>
            <a:pPr lvl="2"/>
            <a:r>
              <a:rPr lang="en-US" dirty="0"/>
              <a:t>Nothing restricts an employer from asking their employee for this information.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B0C7C6-1640-4028-8F3A-EC6CB8FEA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BD38C4-5288-43D9-8113-98BBCCE83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47B31-1AB0-4871-87C9-57899FA8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073"/>
                </a:solidFill>
              </a:rPr>
              <a:t>How can ESD help employers?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769CED8-7443-4A28-8A4C-6B838D13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6D9E91BD-A2F4-40B3-90B0-364BEE1222A6}"/>
              </a:ext>
            </a:extLst>
          </p:cNvPr>
          <p:cNvGrpSpPr/>
          <p:nvPr/>
        </p:nvGrpSpPr>
        <p:grpSpPr>
          <a:xfrm>
            <a:off x="1732171" y="1842081"/>
            <a:ext cx="3872459" cy="2938008"/>
            <a:chOff x="1732173" y="2359903"/>
            <a:chExt cx="3872459" cy="2938008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xmlns="" id="{AC0DABB1-3E9C-4024-B57E-4A788C2B693A}"/>
                </a:ext>
              </a:extLst>
            </p:cNvPr>
            <p:cNvSpPr txBox="1"/>
            <p:nvPr/>
          </p:nvSpPr>
          <p:spPr>
            <a:xfrm>
              <a:off x="2383436" y="3393673"/>
              <a:ext cx="25699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086470"/>
                  </a:solidFill>
                </a:rPr>
                <a:t>$3,000</a:t>
              </a:r>
            </a:p>
          </p:txBody>
        </p:sp>
        <p:pic>
          <p:nvPicPr>
            <p:cNvPr id="7" name="Graphic 6" descr="Daily Calendar">
              <a:extLst>
                <a:ext uri="{FF2B5EF4-FFF2-40B4-BE49-F238E27FC236}">
                  <a16:creationId xmlns:a16="http://schemas.microsoft.com/office/drawing/2014/main" xmlns="" id="{8A5ED546-A1DC-433C-B969-8BA6BEF1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211203" y="2359903"/>
              <a:ext cx="914400" cy="914400"/>
            </a:xfrm>
            <a:prstGeom prst="rect">
              <a:avLst/>
            </a:prstGeom>
          </p:spPr>
        </p:pic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3F2086FC-6752-429D-A488-29D4EABD276E}"/>
                </a:ext>
              </a:extLst>
            </p:cNvPr>
            <p:cNvSpPr txBox="1"/>
            <p:nvPr/>
          </p:nvSpPr>
          <p:spPr>
            <a:xfrm>
              <a:off x="1732173" y="4374581"/>
              <a:ext cx="38724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Grants if you hire a temporary employee to replace an employee on leave for more than seven days.</a:t>
              </a: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xmlns="" id="{FBEA82AF-B594-479A-AE6D-076FB723FE1F}"/>
              </a:ext>
            </a:extLst>
          </p:cNvPr>
          <p:cNvGrpSpPr/>
          <p:nvPr/>
        </p:nvGrpSpPr>
        <p:grpSpPr>
          <a:xfrm>
            <a:off x="6587370" y="1842081"/>
            <a:ext cx="3872459" cy="2661009"/>
            <a:chOff x="5936105" y="2359903"/>
            <a:chExt cx="3872459" cy="266100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C587BBD2-FD32-4892-98BD-3273D398693A}"/>
                </a:ext>
              </a:extLst>
            </p:cNvPr>
            <p:cNvSpPr txBox="1"/>
            <p:nvPr/>
          </p:nvSpPr>
          <p:spPr>
            <a:xfrm>
              <a:off x="6262758" y="3393673"/>
              <a:ext cx="32191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86470"/>
                  </a:solidFill>
                </a:rPr>
                <a:t>Up to </a:t>
              </a:r>
              <a:r>
                <a:rPr lang="en-US" sz="6000" dirty="0">
                  <a:solidFill>
                    <a:srgbClr val="086470"/>
                  </a:solidFill>
                </a:rPr>
                <a:t>$1,000</a:t>
              </a:r>
            </a:p>
          </p:txBody>
        </p:sp>
        <p:pic>
          <p:nvPicPr>
            <p:cNvPr id="11" name="Graphic 10" descr="Money">
              <a:extLst>
                <a:ext uri="{FF2B5EF4-FFF2-40B4-BE49-F238E27FC236}">
                  <a16:creationId xmlns:a16="http://schemas.microsoft.com/office/drawing/2014/main" xmlns="" id="{BE932760-20D9-4DF5-AB1B-DB72190A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415135" y="2359903"/>
              <a:ext cx="914400" cy="914400"/>
            </a:xfrm>
            <a:prstGeom prst="rect">
              <a:avLst/>
            </a:prstGeom>
          </p:spPr>
        </p:pic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xmlns="" id="{EFEEFEAD-448C-4223-A9BA-1CF28260E3C5}"/>
                </a:ext>
              </a:extLst>
            </p:cNvPr>
            <p:cNvSpPr txBox="1"/>
            <p:nvPr/>
          </p:nvSpPr>
          <p:spPr>
            <a:xfrm>
              <a:off x="5936105" y="4374581"/>
              <a:ext cx="3872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Grants for significant additional wage-connected costs.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74A823-24AC-4926-AF04-BA354C3A116E}"/>
              </a:ext>
            </a:extLst>
          </p:cNvPr>
          <p:cNvSpPr txBox="1"/>
          <p:nvPr/>
        </p:nvSpPr>
        <p:spPr>
          <a:xfrm>
            <a:off x="4006994" y="5292612"/>
            <a:ext cx="6619297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8647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ea typeface="Century Gothic" charset="0"/>
                <a:cs typeface="Century Gothic" charset="0"/>
              </a:rPr>
              <a:t>Employers with between 50-150 employees.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8647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ea typeface="Century Gothic" charset="0"/>
                <a:cs typeface="Century Gothic" charset="0"/>
              </a:rPr>
              <a:t>Employers with between 1-49 employees who elect to pay the employer share of premiums.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4504AC-A6CB-45BC-BA63-999338AE929B}"/>
              </a:ext>
            </a:extLst>
          </p:cNvPr>
          <p:cNvSpPr txBox="1"/>
          <p:nvPr/>
        </p:nvSpPr>
        <p:spPr>
          <a:xfrm>
            <a:off x="1732171" y="5292612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is eligible?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673EBB-549C-4E2D-968B-25DBED198568}"/>
              </a:ext>
            </a:extLst>
          </p:cNvPr>
          <p:cNvSpPr/>
          <p:nvPr/>
        </p:nvSpPr>
        <p:spPr>
          <a:xfrm>
            <a:off x="838200" y="6434128"/>
            <a:ext cx="3922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1000" dirty="0">
                <a:solidFill>
                  <a:srgbClr val="54565B">
                    <a:tint val="75000"/>
                  </a:srgbClr>
                </a:solidFill>
                <a:latin typeface="Open Sans Light" panose="020B0306030504020204" pitchFamily="34" charset="0"/>
              </a:rPr>
              <a:t>Paid Family and Medical Leave </a:t>
            </a:r>
            <a:r>
              <a:rPr lang="en-US" sz="1000" dirty="0">
                <a:solidFill>
                  <a:srgbClr val="54565B">
                    <a:lumMod val="60000"/>
                    <a:lumOff val="40000"/>
                  </a:srgb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|</a:t>
            </a:r>
            <a:r>
              <a:rPr lang="en-US" sz="1000" dirty="0">
                <a:solidFill>
                  <a:srgbClr val="54565B">
                    <a:tint val="75000"/>
                  </a:srgbClr>
                </a:solidFill>
                <a:latin typeface="Open Sans Light" panose="020B0306030504020204" pitchFamily="34" charset="0"/>
              </a:rPr>
              <a:t> Employment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25941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C62D4-E45B-4934-8955-D802612A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073"/>
                </a:solidFill>
              </a:rPr>
              <a:t>Can I offer a voluntary plan?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66FB58-6E96-4520-9A86-FE4365BC6C8B}"/>
              </a:ext>
            </a:extLst>
          </p:cNvPr>
          <p:cNvSpPr/>
          <p:nvPr/>
        </p:nvSpPr>
        <p:spPr>
          <a:xfrm>
            <a:off x="838200" y="1709583"/>
            <a:ext cx="1029537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Voluntary Plan</a:t>
            </a:r>
            <a:r>
              <a:rPr lang="en-US" sz="2600" dirty="0"/>
              <a:t>: Employer operated paid family or medical leave plan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Must apply to all employees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Full-time, part-time, seasonal, temporary employees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Benefits must be equal or better than state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Duration of leave, premium amount, weekly benefit, and more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Must be approved by ESD before going into effect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B3C308-8D6C-49F5-A716-424CF6E5F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3A1605-6CE4-438A-9CA6-F7487C244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88D2E-6932-4997-9AFD-3A6A8AE8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4158" cy="1325563"/>
          </a:xfrm>
        </p:spPr>
        <p:txBody>
          <a:bodyPr/>
          <a:lstStyle/>
          <a:p>
            <a:r>
              <a:rPr lang="en-US" dirty="0"/>
              <a:t>What we will cover today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9138D6F-B460-46AE-96A6-74D146B6A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4868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314A6B-35F8-48FE-A2C7-63D039F27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C504B-1735-4B0D-A1AE-7FD2CF3F9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65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20" name="Rectangle 19" title="Dark semi-transparent background">
            <a:extLst>
              <a:ext uri="{FF2B5EF4-FFF2-40B4-BE49-F238E27FC236}">
                <a16:creationId xmlns:a16="http://schemas.microsoft.com/office/drawing/2014/main" xmlns="" id="{5159E9FA-E2FE-4ED3-AF77-6A386F661A9D}"/>
              </a:ext>
            </a:extLst>
          </p:cNvPr>
          <p:cNvSpPr/>
          <p:nvPr/>
        </p:nvSpPr>
        <p:spPr bwMode="gray">
          <a:xfrm>
            <a:off x="432000" y="-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ZA" dirty="0"/>
              <a:t>Leave scenarios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ZA" dirty="0"/>
              <a:t>Examples to help understand how this will work.</a:t>
            </a:r>
          </a:p>
        </p:txBody>
      </p:sp>
      <p:sp>
        <p:nvSpPr>
          <p:cNvPr id="30" name="Rectangle 29" descr="Light semi-transparent background" title="Light semi-transparent background">
            <a:extLst>
              <a:ext uri="{FF2B5EF4-FFF2-40B4-BE49-F238E27FC236}">
                <a16:creationId xmlns:a16="http://schemas.microsoft.com/office/drawing/2014/main" xmlns="" id="{2AFED906-603E-4575-A8EB-18849F6201A6}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5" name="Straight Connector 14" title="Divider Line">
            <a:extLst>
              <a:ext uri="{FF2B5EF4-FFF2-40B4-BE49-F238E27FC236}">
                <a16:creationId xmlns:a16="http://schemas.microsoft.com/office/drawing/2014/main" xmlns="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0400B8-9348-4987-B282-C5002D76C4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Paid Family and Medical Leave | Employment Security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051E8E-34F0-445A-BC1E-084ADA96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808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715D9-44D1-49D3-A111-EAFA851F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A35618-8CD8-4CF7-89D7-D75F5CA49B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US" sz="2000" dirty="0"/>
              <a:t>Three examples that are intended to illustrate how leave works.</a:t>
            </a:r>
          </a:p>
          <a:p>
            <a:pPr marL="285750" indent="-285750"/>
            <a:endParaRPr lang="en-US" sz="2000" dirty="0"/>
          </a:p>
          <a:p>
            <a:pPr marL="285750" indent="-285750"/>
            <a:r>
              <a:rPr lang="en-US" sz="2000" dirty="0"/>
              <a:t>Each scenario is from the employer’s perspective, as if these were your employees.</a:t>
            </a:r>
          </a:p>
          <a:p>
            <a:pPr marL="285750" indent="-285750"/>
            <a:endParaRPr lang="en-US" sz="2000" dirty="0"/>
          </a:p>
          <a:p>
            <a:pPr marL="285750" indent="-285750"/>
            <a:r>
              <a:rPr lang="en-US" sz="2000" dirty="0"/>
              <a:t>Examples will not cover every aspect or scenario of leave, and employers should consult the Employer Toolkit for additional details.</a:t>
            </a:r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4BB59A5A-415E-405F-B668-033252E87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3873F37-0291-44FC-BC4D-FD4656C64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79D8F3-1F63-491D-945F-6B70A3A28FA2}"/>
              </a:ext>
            </a:extLst>
          </p:cNvPr>
          <p:cNvGrpSpPr/>
          <p:nvPr/>
        </p:nvGrpSpPr>
        <p:grpSpPr>
          <a:xfrm>
            <a:off x="7080799" y="1728846"/>
            <a:ext cx="3686572" cy="3688905"/>
            <a:chOff x="7060461" y="1690688"/>
            <a:chExt cx="3686572" cy="36889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4EA71A9-FE03-441A-8DB6-D1003F03708A}"/>
                </a:ext>
              </a:extLst>
            </p:cNvPr>
            <p:cNvSpPr/>
            <p:nvPr/>
          </p:nvSpPr>
          <p:spPr>
            <a:xfrm rot="835255">
              <a:off x="7345730" y="2283387"/>
              <a:ext cx="3136371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for</a:t>
              </a:r>
            </a:p>
            <a:p>
              <a:pPr algn="ctr"/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example</a:t>
              </a:r>
            </a:p>
            <a:p>
              <a:pPr algn="ctr"/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only</a:t>
              </a:r>
              <a:endPara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F0328E6-5376-44A7-BB00-28D882AB2C0F}"/>
                </a:ext>
              </a:extLst>
            </p:cNvPr>
            <p:cNvSpPr/>
            <p:nvPr/>
          </p:nvSpPr>
          <p:spPr>
            <a:xfrm>
              <a:off x="7204039" y="1825625"/>
              <a:ext cx="3399417" cy="340156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84AF263-C269-459F-B570-ABCFDECB1C48}"/>
                </a:ext>
              </a:extLst>
            </p:cNvPr>
            <p:cNvSpPr/>
            <p:nvPr/>
          </p:nvSpPr>
          <p:spPr>
            <a:xfrm>
              <a:off x="7060461" y="1690688"/>
              <a:ext cx="3686572" cy="3688905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48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A65EB-D511-46B5-8C20-AAC71F20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Tim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B0D5A96-79DB-47AA-B333-77DE23EC67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8614">
            <a:off x="992773" y="2038069"/>
            <a:ext cx="4330402" cy="325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B50C20-D6D2-459E-8252-9A0CEB568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Tim works full-time at your large construction company</a:t>
            </a:r>
          </a:p>
          <a:p>
            <a:endParaRPr lang="en-US" dirty="0"/>
          </a:p>
          <a:p>
            <a:r>
              <a:rPr lang="en-US" dirty="0"/>
              <a:t>His grandfather needs 24-hour care for 3 weeks</a:t>
            </a:r>
          </a:p>
          <a:p>
            <a:endParaRPr lang="en-US" dirty="0"/>
          </a:p>
          <a:p>
            <a:r>
              <a:rPr lang="en-US" dirty="0"/>
              <a:t>Has accrued 6 weeks of employer paid time off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DCF7E4-8E3F-49E3-B748-4070A23B1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94B6D-B2E2-45CD-85AC-B4DE2C6E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8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A65EB-D511-46B5-8C20-AAC71F20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Chelsea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64CE941-70BF-4A46-9A4F-B799E6922D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3512">
            <a:off x="878131" y="2227501"/>
            <a:ext cx="4688957" cy="312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B50C20-D6D2-459E-8252-9A0CEB568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Chelsea works full-time at your medium sized tech company </a:t>
            </a:r>
          </a:p>
          <a:p>
            <a:endParaRPr lang="en-US" dirty="0"/>
          </a:p>
          <a:p>
            <a:r>
              <a:rPr lang="en-US" dirty="0"/>
              <a:t>She is expecting a new child</a:t>
            </a:r>
          </a:p>
          <a:p>
            <a:endParaRPr lang="en-US" dirty="0"/>
          </a:p>
          <a:p>
            <a:r>
              <a:rPr lang="en-US" dirty="0"/>
              <a:t>Company offers 12 weeks of paid leave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She and her partner want to maximize leave time at home with new child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80CB13-9126-4F0E-A0A8-88A280772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26B0548-030E-48FB-A0FB-C570325E3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6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A65EB-D511-46B5-8C20-AAC71F20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7593"/>
            <a:ext cx="10515600" cy="1325563"/>
          </a:xfrm>
        </p:spPr>
        <p:txBody>
          <a:bodyPr/>
          <a:lstStyle/>
          <a:p>
            <a:r>
              <a:rPr lang="en-US" dirty="0"/>
              <a:t>Scenario: Carole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C60E86A-4A64-4B6C-988F-5558BF0DB8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1258">
            <a:off x="907705" y="2158364"/>
            <a:ext cx="4214093" cy="2809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B50C20-D6D2-459E-8252-9A0CEB568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Carole works part-time for your small retail store</a:t>
            </a:r>
          </a:p>
          <a:p>
            <a:endParaRPr lang="en-US" dirty="0"/>
          </a:p>
          <a:p>
            <a:r>
              <a:rPr lang="en-US" dirty="0"/>
              <a:t>No paid leave other than state required sick leave</a:t>
            </a:r>
          </a:p>
          <a:p>
            <a:endParaRPr lang="en-US" dirty="0"/>
          </a:p>
          <a:p>
            <a:r>
              <a:rPr lang="en-US" dirty="0"/>
              <a:t>She slipped on her way to class and broke her tailbone</a:t>
            </a:r>
          </a:p>
          <a:p>
            <a:endParaRPr lang="en-US" dirty="0"/>
          </a:p>
          <a:p>
            <a:r>
              <a:rPr lang="en-US" dirty="0"/>
              <a:t>Dr. requires she doesn’t walk for 8 weeks 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BF89CD-189E-436F-B03F-047DC87C3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B6B2B9D-4405-4B55-8802-CBEFBD6BC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78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CEC31-0C2A-4A47-BC6B-ED8E2B0B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073"/>
                </a:solidFill>
              </a:rPr>
              <a:t>Learn more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1089F9-FCD1-44FC-9C4C-4A30A4928A30}"/>
              </a:ext>
            </a:extLst>
          </p:cNvPr>
          <p:cNvGrpSpPr/>
          <p:nvPr/>
        </p:nvGrpSpPr>
        <p:grpSpPr>
          <a:xfrm>
            <a:off x="4137981" y="2156328"/>
            <a:ext cx="3689532" cy="2684074"/>
            <a:chOff x="4324074" y="2551892"/>
            <a:chExt cx="3689532" cy="26840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CEEE667-DC56-4259-BA11-164E55AD3B86}"/>
                </a:ext>
              </a:extLst>
            </p:cNvPr>
            <p:cNvSpPr txBox="1"/>
            <p:nvPr/>
          </p:nvSpPr>
          <p:spPr>
            <a:xfrm>
              <a:off x="4324074" y="4589635"/>
              <a:ext cx="3689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Employer Toolkit</a:t>
              </a:r>
            </a:p>
            <a:p>
              <a:pPr algn="ctr"/>
              <a:r>
                <a:rPr lang="en-US" dirty="0">
                  <a:hlinkClick r:id="rId3"/>
                </a:rPr>
                <a:t>Paidleave.wa.gov/employers</a:t>
              </a:r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="" id="{1AA02A4D-32B4-45D8-980E-634E38B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5027" y="2551892"/>
              <a:ext cx="1247626" cy="15672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E0FA2F-9889-4C22-A693-5D294F967EBD}"/>
              </a:ext>
            </a:extLst>
          </p:cNvPr>
          <p:cNvSpPr/>
          <p:nvPr/>
        </p:nvSpPr>
        <p:spPr>
          <a:xfrm>
            <a:off x="838200" y="6415801"/>
            <a:ext cx="3922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1000" dirty="0">
                <a:solidFill>
                  <a:srgbClr val="54565B">
                    <a:tint val="75000"/>
                  </a:srgbClr>
                </a:solidFill>
                <a:latin typeface="Open Sans Light" panose="020B0306030504020204" pitchFamily="34" charset="0"/>
              </a:rPr>
              <a:t>Paid Family and Medical Leave </a:t>
            </a:r>
            <a:r>
              <a:rPr lang="en-US" sz="1000" dirty="0">
                <a:solidFill>
                  <a:srgbClr val="54565B">
                    <a:lumMod val="60000"/>
                    <a:lumOff val="40000"/>
                  </a:srgb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|</a:t>
            </a:r>
            <a:r>
              <a:rPr lang="en-US" sz="1000" dirty="0">
                <a:solidFill>
                  <a:srgbClr val="54565B">
                    <a:tint val="75000"/>
                  </a:srgbClr>
                </a:solidFill>
                <a:latin typeface="Open Sans Light" panose="020B0306030504020204" pitchFamily="34" charset="0"/>
              </a:rPr>
              <a:t> Employment Security Department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6E4BEAC-0FD8-4838-BC7B-339E44531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1A6A2FF-ADD1-4125-B895-DBF04DBFA0EC}"/>
              </a:ext>
            </a:extLst>
          </p:cNvPr>
          <p:cNvGrpSpPr/>
          <p:nvPr/>
        </p:nvGrpSpPr>
        <p:grpSpPr>
          <a:xfrm>
            <a:off x="7824164" y="2156328"/>
            <a:ext cx="3689532" cy="2684074"/>
            <a:chOff x="4324074" y="2551892"/>
            <a:chExt cx="3689532" cy="26840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26B5AF-3387-4E41-BADA-89BD5ACA5299}"/>
                </a:ext>
              </a:extLst>
            </p:cNvPr>
            <p:cNvSpPr txBox="1"/>
            <p:nvPr/>
          </p:nvSpPr>
          <p:spPr>
            <a:xfrm>
              <a:off x="4324074" y="4589635"/>
              <a:ext cx="3689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6 things to know…</a:t>
              </a:r>
            </a:p>
            <a:p>
              <a:pPr algn="ctr"/>
              <a:r>
                <a:rPr lang="en-US" dirty="0">
                  <a:hlinkClick r:id="rId5"/>
                </a:rPr>
                <a:t>Paidleave.wa.gov/workers</a:t>
              </a:r>
              <a:endParaRPr lang="en-US" dirty="0"/>
            </a:p>
          </p:txBody>
        </p:sp>
        <p:pic>
          <p:nvPicPr>
            <p:cNvPr id="16" name="Graphic 10">
              <a:extLst>
                <a:ext uri="{FF2B5EF4-FFF2-40B4-BE49-F238E27FC236}">
                  <a16:creationId xmlns:a16="http://schemas.microsoft.com/office/drawing/2014/main" xmlns="" id="{5E4CDAE9-1C39-4E83-B4BB-D28A2BC6F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037" y="2551892"/>
              <a:ext cx="1213606" cy="15672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5DE8A3A-5A62-46AE-8ED9-587982D9BFEC}"/>
              </a:ext>
            </a:extLst>
          </p:cNvPr>
          <p:cNvGrpSpPr/>
          <p:nvPr/>
        </p:nvGrpSpPr>
        <p:grpSpPr>
          <a:xfrm>
            <a:off x="448449" y="2136232"/>
            <a:ext cx="3689532" cy="2709685"/>
            <a:chOff x="4324074" y="2526281"/>
            <a:chExt cx="3689532" cy="27096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ABDACC9-1211-47DD-9BF3-0A736918D396}"/>
                </a:ext>
              </a:extLst>
            </p:cNvPr>
            <p:cNvSpPr txBox="1"/>
            <p:nvPr/>
          </p:nvSpPr>
          <p:spPr>
            <a:xfrm>
              <a:off x="4324074" y="4589635"/>
              <a:ext cx="3689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Planning for leave?</a:t>
              </a:r>
            </a:p>
            <a:p>
              <a:pPr algn="ctr"/>
              <a:r>
                <a:rPr lang="en-US" dirty="0">
                  <a:hlinkClick r:id="rId7"/>
                </a:rPr>
                <a:t>Paidleave.wa.gov/2019</a:t>
              </a:r>
              <a:endParaRPr lang="en-US" dirty="0"/>
            </a:p>
          </p:txBody>
        </p:sp>
        <p:pic>
          <p:nvPicPr>
            <p:cNvPr id="19" name="Graphic 9">
              <a:extLst>
                <a:ext uri="{FF2B5EF4-FFF2-40B4-BE49-F238E27FC236}">
                  <a16:creationId xmlns:a16="http://schemas.microsoft.com/office/drawing/2014/main" xmlns="" id="{8FB4C144-BBDA-485F-BFF7-CF92D3DA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43568" y="2526281"/>
              <a:ext cx="1250543" cy="16184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7647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915A6-EA0D-45C7-9F17-78BCBB7F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3250" cy="1325563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83AB68-FA12-4E1C-A176-1B43D4C39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039666-4514-4EE4-8ED1-6C7AE5D9B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1B2D919-4F7A-4B58-AB5D-2B698316DF6B}"/>
              </a:ext>
            </a:extLst>
          </p:cNvPr>
          <p:cNvGrpSpPr/>
          <p:nvPr/>
        </p:nvGrpSpPr>
        <p:grpSpPr>
          <a:xfrm>
            <a:off x="1179135" y="2376574"/>
            <a:ext cx="2146742" cy="2426255"/>
            <a:chOff x="1460486" y="2246633"/>
            <a:chExt cx="2146742" cy="2426255"/>
          </a:xfrm>
        </p:grpSpPr>
        <p:pic>
          <p:nvPicPr>
            <p:cNvPr id="9" name="Graphic 8" descr="Speaker Phone">
              <a:extLst>
                <a:ext uri="{FF2B5EF4-FFF2-40B4-BE49-F238E27FC236}">
                  <a16:creationId xmlns:a16="http://schemas.microsoft.com/office/drawing/2014/main" xmlns="" id="{60394DA7-57EC-447F-A482-B1A29C7F9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619457" y="2246633"/>
              <a:ext cx="1828800" cy="1828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F32CA4A-62C7-45EB-B1CD-C7E465AD3AB3}"/>
                </a:ext>
              </a:extLst>
            </p:cNvPr>
            <p:cNvSpPr txBox="1"/>
            <p:nvPr/>
          </p:nvSpPr>
          <p:spPr>
            <a:xfrm>
              <a:off x="1460486" y="4211223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833-717-2273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2A2EF1A-E54B-49F8-9410-A0234FFAFB67}"/>
              </a:ext>
            </a:extLst>
          </p:cNvPr>
          <p:cNvGrpSpPr/>
          <p:nvPr/>
        </p:nvGrpSpPr>
        <p:grpSpPr>
          <a:xfrm>
            <a:off x="4120380" y="2504370"/>
            <a:ext cx="3636188" cy="2298459"/>
            <a:chOff x="4401731" y="2383793"/>
            <a:chExt cx="3636188" cy="2298459"/>
          </a:xfrm>
        </p:grpSpPr>
        <p:pic>
          <p:nvPicPr>
            <p:cNvPr id="12" name="Graphic 11" descr="Email">
              <a:extLst>
                <a:ext uri="{FF2B5EF4-FFF2-40B4-BE49-F238E27FC236}">
                  <a16:creationId xmlns:a16="http://schemas.microsoft.com/office/drawing/2014/main" xmlns="" id="{C119224A-4ACB-48E6-9D99-04C414EA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42585" y="2383793"/>
              <a:ext cx="1554480" cy="15544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8DD29EA-E867-4C27-A1F5-86ABFC8BADB8}"/>
                </a:ext>
              </a:extLst>
            </p:cNvPr>
            <p:cNvSpPr txBox="1"/>
            <p:nvPr/>
          </p:nvSpPr>
          <p:spPr>
            <a:xfrm>
              <a:off x="4401731" y="4220587"/>
              <a:ext cx="363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paidleave@esd.wa.gov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F39770B-51F9-434A-A0DD-27650D4F100B}"/>
              </a:ext>
            </a:extLst>
          </p:cNvPr>
          <p:cNvGrpSpPr/>
          <p:nvPr/>
        </p:nvGrpSpPr>
        <p:grpSpPr>
          <a:xfrm>
            <a:off x="8242572" y="2442593"/>
            <a:ext cx="2829877" cy="2360236"/>
            <a:chOff x="8523923" y="2292353"/>
            <a:chExt cx="2829877" cy="2360236"/>
          </a:xfrm>
        </p:grpSpPr>
        <p:pic>
          <p:nvPicPr>
            <p:cNvPr id="14" name="Graphic 13" descr="Home">
              <a:extLst>
                <a:ext uri="{FF2B5EF4-FFF2-40B4-BE49-F238E27FC236}">
                  <a16:creationId xmlns:a16="http://schemas.microsoft.com/office/drawing/2014/main" xmlns="" id="{668BE31F-E2D8-40F2-A428-D94F6FE9F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070181" y="2292353"/>
              <a:ext cx="1737360" cy="173736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54903F-B637-4E04-8322-58C6BDAD44E5}"/>
                </a:ext>
              </a:extLst>
            </p:cNvPr>
            <p:cNvSpPr txBox="1"/>
            <p:nvPr/>
          </p:nvSpPr>
          <p:spPr>
            <a:xfrm>
              <a:off x="8523923" y="4190924"/>
              <a:ext cx="2829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paidleave.wa.gov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03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349B0-B304-404B-A597-A955C62B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Paid Family and Medical Leave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F3E1EC5-3940-4752-8398-443EA54CF600}"/>
              </a:ext>
            </a:extLst>
          </p:cNvPr>
          <p:cNvGrpSpPr/>
          <p:nvPr/>
        </p:nvGrpSpPr>
        <p:grpSpPr>
          <a:xfrm>
            <a:off x="7146303" y="1703150"/>
            <a:ext cx="3362879" cy="3889519"/>
            <a:chOff x="6665748" y="1938975"/>
            <a:chExt cx="3362879" cy="38895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090746E-726A-4E81-B29A-CB58F6C8ABA6}"/>
                </a:ext>
              </a:extLst>
            </p:cNvPr>
            <p:cNvGrpSpPr/>
            <p:nvPr/>
          </p:nvGrpSpPr>
          <p:grpSpPr>
            <a:xfrm>
              <a:off x="6773923" y="3429000"/>
              <a:ext cx="3146531" cy="640080"/>
              <a:chOff x="6861876" y="3429000"/>
              <a:chExt cx="3146531" cy="640080"/>
            </a:xfrm>
          </p:grpSpPr>
          <p:pic>
            <p:nvPicPr>
              <p:cNvPr id="16" name="Graphic 15" descr="Home">
                <a:extLst>
                  <a:ext uri="{FF2B5EF4-FFF2-40B4-BE49-F238E27FC236}">
                    <a16:creationId xmlns:a16="http://schemas.microsoft.com/office/drawing/2014/main" xmlns="" id="{E45F7493-A739-4202-9A69-1454ADF5C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61876" y="3429000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18" name="Graphic 17" descr="Shopping basket">
                <a:extLst>
                  <a:ext uri="{FF2B5EF4-FFF2-40B4-BE49-F238E27FC236}">
                    <a16:creationId xmlns:a16="http://schemas.microsoft.com/office/drawing/2014/main" xmlns="" id="{49F81413-4D51-429D-A6D7-8ACE334B9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704852" y="3429000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0" name="Graphic 19" descr="Graduation cap">
                <a:extLst>
                  <a:ext uri="{FF2B5EF4-FFF2-40B4-BE49-F238E27FC236}">
                    <a16:creationId xmlns:a16="http://schemas.microsoft.com/office/drawing/2014/main" xmlns="" id="{ED711621-F6F3-4F79-9789-164AF76F8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547828" y="3429000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2" name="Graphic 21" descr="Stroller">
                <a:extLst>
                  <a:ext uri="{FF2B5EF4-FFF2-40B4-BE49-F238E27FC236}">
                    <a16:creationId xmlns:a16="http://schemas.microsoft.com/office/drawing/2014/main" xmlns="" id="{B18A0A38-174F-4C2C-A0A4-11747E408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9368327" y="3429000"/>
                <a:ext cx="640080" cy="64008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5AD04F7-C2C7-42AF-A4B6-EC0987A5562F}"/>
                </a:ext>
              </a:extLst>
            </p:cNvPr>
            <p:cNvGrpSpPr/>
            <p:nvPr/>
          </p:nvGrpSpPr>
          <p:grpSpPr>
            <a:xfrm>
              <a:off x="6762684" y="4329905"/>
              <a:ext cx="3169008" cy="640080"/>
              <a:chOff x="6861876" y="4329905"/>
              <a:chExt cx="3169008" cy="640080"/>
            </a:xfrm>
          </p:grpSpPr>
          <p:pic>
            <p:nvPicPr>
              <p:cNvPr id="12" name="Graphic 11" descr="Palette">
                <a:extLst>
                  <a:ext uri="{FF2B5EF4-FFF2-40B4-BE49-F238E27FC236}">
                    <a16:creationId xmlns:a16="http://schemas.microsoft.com/office/drawing/2014/main" xmlns="" id="{25ABE4D7-001A-4E09-8C07-83E9FB76C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8547828" y="4329905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14" name="Graphic 13" descr="Bank">
                <a:extLst>
                  <a:ext uri="{FF2B5EF4-FFF2-40B4-BE49-F238E27FC236}">
                    <a16:creationId xmlns:a16="http://schemas.microsoft.com/office/drawing/2014/main" xmlns="" id="{C93C6F60-E83B-47D1-B052-CCF0801F5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9390804" y="4329905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4" name="Graphic 23" descr="Stethoscope">
                <a:extLst>
                  <a:ext uri="{FF2B5EF4-FFF2-40B4-BE49-F238E27FC236}">
                    <a16:creationId xmlns:a16="http://schemas.microsoft.com/office/drawing/2014/main" xmlns="" id="{C26DC292-641D-43EC-A337-19AD2DDE3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6861876" y="4329905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6" name="Graphic 25" descr="Gavel">
                <a:extLst>
                  <a:ext uri="{FF2B5EF4-FFF2-40B4-BE49-F238E27FC236}">
                    <a16:creationId xmlns:a16="http://schemas.microsoft.com/office/drawing/2014/main" xmlns="" id="{E1A3C56B-8DA7-48A6-A34E-F6B029098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4852" y="4329905"/>
                <a:ext cx="640080" cy="64008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EEFEBAE-8905-4838-8F1E-5F25972DC6A9}"/>
                </a:ext>
              </a:extLst>
            </p:cNvPr>
            <p:cNvGrpSpPr/>
            <p:nvPr/>
          </p:nvGrpSpPr>
          <p:grpSpPr>
            <a:xfrm>
              <a:off x="7611347" y="5188414"/>
              <a:ext cx="1471683" cy="640080"/>
              <a:chOff x="7704852" y="5188414"/>
              <a:chExt cx="1471683" cy="640080"/>
            </a:xfrm>
          </p:grpSpPr>
          <p:pic>
            <p:nvPicPr>
              <p:cNvPr id="10" name="Graphic 9" descr="Suitcase">
                <a:extLst>
                  <a:ext uri="{FF2B5EF4-FFF2-40B4-BE49-F238E27FC236}">
                    <a16:creationId xmlns:a16="http://schemas.microsoft.com/office/drawing/2014/main" xmlns="" id="{9DE8FDDF-3EB5-4041-A350-B397D2311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p:blipFill>
            <p:spPr>
              <a:xfrm>
                <a:off x="7704852" y="5188414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32" name="Graphic 31" descr="Train">
                <a:extLst>
                  <a:ext uri="{FF2B5EF4-FFF2-40B4-BE49-F238E27FC236}">
                    <a16:creationId xmlns:a16="http://schemas.microsoft.com/office/drawing/2014/main" xmlns="" id="{A3E8CF3E-262C-44CC-89FD-0941804E3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8536455" y="5188414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xmlns="" id="{EB246762-9E74-41D2-A25E-F22A2D12A721}"/>
                </a:ext>
              </a:extLst>
            </p:cNvPr>
            <p:cNvSpPr/>
            <p:nvPr/>
          </p:nvSpPr>
          <p:spPr>
            <a:xfrm rot="16200000">
              <a:off x="8104353" y="1594905"/>
              <a:ext cx="485670" cy="3362879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Money">
              <a:extLst>
                <a:ext uri="{FF2B5EF4-FFF2-40B4-BE49-F238E27FC236}">
                  <a16:creationId xmlns:a16="http://schemas.microsoft.com/office/drawing/2014/main" xmlns="" id="{2FBC2018-DBBC-439D-A137-3B4C416E0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7925700" y="1938975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82EB5910-556A-4631-A47B-0415F0C35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04018"/>
              </p:ext>
            </p:extLst>
          </p:nvPr>
        </p:nvGraphicFramePr>
        <p:xfrm>
          <a:off x="1378837" y="2352510"/>
          <a:ext cx="451265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291">
                  <a:extLst>
                    <a:ext uri="{9D8B030D-6E8A-4147-A177-3AD203B41FA5}">
                      <a16:colId xmlns:a16="http://schemas.microsoft.com/office/drawing/2014/main" xmlns="" val="3609248797"/>
                    </a:ext>
                  </a:extLst>
                </a:gridCol>
                <a:gridCol w="2361363">
                  <a:extLst>
                    <a:ext uri="{9D8B030D-6E8A-4147-A177-3AD203B41FA5}">
                      <a16:colId xmlns:a16="http://schemas.microsoft.com/office/drawing/2014/main" xmlns="" val="352882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Account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79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 $800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492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 $600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37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 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90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 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589406"/>
                  </a:ext>
                </a:extLst>
              </a:tr>
              <a:tr h="154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824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125877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F59AD59-E9FC-4D6C-A28A-BF6D61249514}"/>
              </a:ext>
            </a:extLst>
          </p:cNvPr>
          <p:cNvSpPr txBox="1"/>
          <p:nvPr/>
        </p:nvSpPr>
        <p:spPr>
          <a:xfrm>
            <a:off x="1378837" y="5048196"/>
            <a:ext cx="451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ability to absorb a disruption in pay is not distributed equitably.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4AAF8071-C9D4-48FC-861B-3BFF0EF3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F1F1B89-D7CE-415D-A7D9-7AEB8BC62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7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A30A1-B918-40AC-8F22-2E95ED5A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Rollout timeline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FBE5E80-8918-48F8-BE2E-6C337A491E0F}"/>
              </a:ext>
            </a:extLst>
          </p:cNvPr>
          <p:cNvGrpSpPr/>
          <p:nvPr/>
        </p:nvGrpSpPr>
        <p:grpSpPr>
          <a:xfrm>
            <a:off x="2215633" y="3699919"/>
            <a:ext cx="3130420" cy="1846660"/>
            <a:chOff x="2352869" y="3007769"/>
            <a:chExt cx="3130420" cy="1846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EC50FE-7192-45A1-875B-6010825B84E2}"/>
                </a:ext>
              </a:extLst>
            </p:cNvPr>
            <p:cNvSpPr txBox="1"/>
            <p:nvPr/>
          </p:nvSpPr>
          <p:spPr>
            <a:xfrm>
              <a:off x="2757973" y="3007769"/>
              <a:ext cx="2320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86470"/>
                  </a:solidFill>
                </a:rPr>
                <a:t>2019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1DC8328-0DB7-49E5-B954-9714D3829711}"/>
                </a:ext>
              </a:extLst>
            </p:cNvPr>
            <p:cNvSpPr txBox="1"/>
            <p:nvPr/>
          </p:nvSpPr>
          <p:spPr>
            <a:xfrm>
              <a:off x="2352869" y="4208098"/>
              <a:ext cx="3130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Premium Collection</a:t>
              </a:r>
            </a:p>
            <a:p>
              <a:pPr algn="ctr"/>
              <a:r>
                <a:rPr lang="en-US" dirty="0"/>
                <a:t>Reporting Hours &amp; Wages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73534C-735A-46F8-B5AE-40505610055D}"/>
              </a:ext>
            </a:extLst>
          </p:cNvPr>
          <p:cNvGrpSpPr/>
          <p:nvPr/>
        </p:nvGrpSpPr>
        <p:grpSpPr>
          <a:xfrm>
            <a:off x="6845949" y="3699919"/>
            <a:ext cx="3130420" cy="1569659"/>
            <a:chOff x="6708711" y="3591969"/>
            <a:chExt cx="3130420" cy="15696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9406B73-4A3A-46DC-B099-8AD0E7630343}"/>
                </a:ext>
              </a:extLst>
            </p:cNvPr>
            <p:cNvSpPr txBox="1"/>
            <p:nvPr/>
          </p:nvSpPr>
          <p:spPr>
            <a:xfrm>
              <a:off x="7113815" y="3591969"/>
              <a:ext cx="2320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86470"/>
                  </a:solidFill>
                </a:rPr>
                <a:t>2020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F28E8EF-9C90-476C-B866-ED7BCF7B593E}"/>
                </a:ext>
              </a:extLst>
            </p:cNvPr>
            <p:cNvSpPr txBox="1"/>
            <p:nvPr/>
          </p:nvSpPr>
          <p:spPr>
            <a:xfrm>
              <a:off x="6708711" y="4792296"/>
              <a:ext cx="3130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Benefits Available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2D0C739-4B31-4A0F-8563-2A72136F6AAA}"/>
              </a:ext>
            </a:extLst>
          </p:cNvPr>
          <p:cNvCxnSpPr/>
          <p:nvPr/>
        </p:nvCxnSpPr>
        <p:spPr>
          <a:xfrm>
            <a:off x="0" y="3297830"/>
            <a:ext cx="12192000" cy="0"/>
          </a:xfrm>
          <a:prstGeom prst="line">
            <a:avLst/>
          </a:prstGeom>
          <a:ln w="57150">
            <a:solidFill>
              <a:srgbClr val="0864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44DFCC2-8540-4F80-B051-F2C70CAD57B3}"/>
              </a:ext>
            </a:extLst>
          </p:cNvPr>
          <p:cNvSpPr/>
          <p:nvPr/>
        </p:nvSpPr>
        <p:spPr>
          <a:xfrm>
            <a:off x="3507793" y="3023510"/>
            <a:ext cx="546100" cy="548640"/>
          </a:xfrm>
          <a:prstGeom prst="ellipse">
            <a:avLst/>
          </a:prstGeom>
          <a:solidFill>
            <a:srgbClr val="B8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24D5562-FD41-4DBD-8999-98A3E61C9D4A}"/>
              </a:ext>
            </a:extLst>
          </p:cNvPr>
          <p:cNvSpPr/>
          <p:nvPr/>
        </p:nvSpPr>
        <p:spPr>
          <a:xfrm>
            <a:off x="8138109" y="3023510"/>
            <a:ext cx="546100" cy="548640"/>
          </a:xfrm>
          <a:prstGeom prst="ellipse">
            <a:avLst/>
          </a:prstGeom>
          <a:solidFill>
            <a:srgbClr val="B8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FFD124-C7C7-40FA-9497-CBA8C062C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CC9CDC-D81A-4971-8166-830F86FF5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28D5DD9-E6A1-4017-8A1C-68C774D6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process – Worker perspective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E83B1B9-6AE7-4981-8484-E949345F2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0834DDD-9B05-46F3-970C-38531ABE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83B835E-04AE-4CE0-AC38-E0E391B483D8}"/>
              </a:ext>
            </a:extLst>
          </p:cNvPr>
          <p:cNvGrpSpPr/>
          <p:nvPr/>
        </p:nvGrpSpPr>
        <p:grpSpPr>
          <a:xfrm>
            <a:off x="610581" y="2250063"/>
            <a:ext cx="11071953" cy="365127"/>
            <a:chOff x="610581" y="2701886"/>
            <a:chExt cx="11071953" cy="3651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E809E3B-22D7-4E09-BBED-194E8EE3AA81}"/>
                </a:ext>
              </a:extLst>
            </p:cNvPr>
            <p:cNvSpPr/>
            <p:nvPr/>
          </p:nvSpPr>
          <p:spPr>
            <a:xfrm>
              <a:off x="610581" y="2701888"/>
              <a:ext cx="3690651" cy="365125"/>
            </a:xfrm>
            <a:prstGeom prst="rect">
              <a:avLst/>
            </a:prstGeom>
            <a:noFill/>
            <a:ln>
              <a:solidFill>
                <a:srgbClr val="006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6073"/>
                  </a:solidFill>
                </a:rPr>
                <a:t>BEFORE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8C8904A-33FD-4015-9455-1801AA93AF54}"/>
                </a:ext>
              </a:extLst>
            </p:cNvPr>
            <p:cNvSpPr/>
            <p:nvPr/>
          </p:nvSpPr>
          <p:spPr>
            <a:xfrm>
              <a:off x="4301232" y="2701887"/>
              <a:ext cx="3690651" cy="365125"/>
            </a:xfrm>
            <a:prstGeom prst="rect">
              <a:avLst/>
            </a:prstGeom>
            <a:noFill/>
            <a:ln>
              <a:solidFill>
                <a:srgbClr val="006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6073"/>
                  </a:solidFill>
                </a:rPr>
                <a:t>DURING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0E80D92-AA66-49F7-8862-26213EF81153}"/>
                </a:ext>
              </a:extLst>
            </p:cNvPr>
            <p:cNvSpPr/>
            <p:nvPr/>
          </p:nvSpPr>
          <p:spPr>
            <a:xfrm>
              <a:off x="7991883" y="2701886"/>
              <a:ext cx="3690651" cy="365125"/>
            </a:xfrm>
            <a:prstGeom prst="rect">
              <a:avLst/>
            </a:prstGeom>
            <a:noFill/>
            <a:ln>
              <a:solidFill>
                <a:srgbClr val="006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6073"/>
                  </a:solidFill>
                </a:rPr>
                <a:t>AFTER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11D6BA-0080-45D2-A53E-E933B723D418}"/>
              </a:ext>
            </a:extLst>
          </p:cNvPr>
          <p:cNvSpPr txBox="1"/>
          <p:nvPr/>
        </p:nvSpPr>
        <p:spPr>
          <a:xfrm>
            <a:off x="610581" y="2726528"/>
            <a:ext cx="3690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820 hours in qualifying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 qualifying reason for leave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Validated by Dr, paperwork managed by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notice to employer when practicable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claim directly with ESD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C4B322-5E71-4884-92C1-8438E0CEA2B1}"/>
              </a:ext>
            </a:extLst>
          </p:cNvPr>
          <p:cNvSpPr txBox="1"/>
          <p:nvPr/>
        </p:nvSpPr>
        <p:spPr>
          <a:xfrm>
            <a:off x="4301232" y="2726528"/>
            <a:ext cx="3690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Generally up to 12 weeks of leave, 18 in limited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 is proportion of normal weekly wage, paid by ESD to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weekly claim with ESD to report still on leave and receive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96D0AD-A30F-4E9E-BD7A-66DA03FAE61C}"/>
              </a:ext>
            </a:extLst>
          </p:cNvPr>
          <p:cNvSpPr txBox="1"/>
          <p:nvPr/>
        </p:nvSpPr>
        <p:spPr>
          <a:xfrm>
            <a:off x="7991883" y="2726528"/>
            <a:ext cx="3690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Employment protection in some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wait for new claim year to file again after exhausting benefits</a:t>
            </a:r>
          </a:p>
        </p:txBody>
      </p:sp>
    </p:spTree>
    <p:extLst>
      <p:ext uri="{BB962C8B-B14F-4D97-AF65-F5344CB8AC3E}">
        <p14:creationId xmlns:p14="http://schemas.microsoft.com/office/powerpoint/2010/main" val="161982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1" name="Rectangle 30" title="Dark semi-transparent background">
            <a:extLst>
              <a:ext uri="{FF2B5EF4-FFF2-40B4-BE49-F238E27FC236}">
                <a16:creationId xmlns:a16="http://schemas.microsoft.com/office/drawing/2014/main" xmlns="" id="{F6A60A77-3CD9-2340-9CBF-AB127828C253}"/>
              </a:ext>
            </a:extLst>
          </p:cNvPr>
          <p:cNvSpPr/>
          <p:nvPr/>
        </p:nvSpPr>
        <p:spPr>
          <a:xfrm>
            <a:off x="432000" y="-1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ZA" dirty="0"/>
              <a:t>Employer responsibilities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ZA" dirty="0"/>
              <a:t>Before, during and after leave.</a:t>
            </a:r>
          </a:p>
        </p:txBody>
      </p:sp>
      <p:sp>
        <p:nvSpPr>
          <p:cNvPr id="30" name="Rectangle 29" title="Light semi-transparent background">
            <a:extLst>
              <a:ext uri="{FF2B5EF4-FFF2-40B4-BE49-F238E27FC236}">
                <a16:creationId xmlns:a16="http://schemas.microsoft.com/office/drawing/2014/main" xmlns="" id="{2AFED906-603E-4575-A8EB-18849F6201A6}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5" name="Straight Connector 14" title="Divider Line">
            <a:extLst>
              <a:ext uri="{FF2B5EF4-FFF2-40B4-BE49-F238E27FC236}">
                <a16:creationId xmlns:a16="http://schemas.microsoft.com/office/drawing/2014/main" xmlns="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F8F4CF-E3EE-40E6-9CCF-A9A8A5CC87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Paid Family and Medical Leave | Employment Security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0C4DF4-5D6B-4585-A949-D7B0FBC4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671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F2A9EAB-5970-421A-ADEB-317D4CE7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leave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F2134A8-76A5-4E47-8F32-6E7C4290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22" y="3179425"/>
            <a:ext cx="3413051" cy="16936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Collect Premiums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/>
              <a:t>0.4% of gross wages, shared by employer (36.667%) and employee (63.33%).</a:t>
            </a:r>
          </a:p>
        </p:txBody>
      </p:sp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xmlns="" id="{9D9EC021-B250-4B58-A876-FEC8947A2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8547" y="2230736"/>
            <a:ext cx="914400" cy="9144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752F2F3-70D9-4DD0-81D8-3B3B58DE82FA}"/>
              </a:ext>
            </a:extLst>
          </p:cNvPr>
          <p:cNvSpPr txBox="1">
            <a:spLocks/>
          </p:cNvSpPr>
          <p:nvPr/>
        </p:nvSpPr>
        <p:spPr>
          <a:xfrm>
            <a:off x="659222" y="4873102"/>
            <a:ext cx="3413051" cy="4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hlinkClick r:id="rId4"/>
              </a:rPr>
              <a:t>paidleave.wa.gov/premiums</a:t>
            </a:r>
            <a:endParaRPr 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D36B7DD-E0FC-4FFB-997B-5F8EE2B71E26}"/>
              </a:ext>
            </a:extLst>
          </p:cNvPr>
          <p:cNvGrpSpPr/>
          <p:nvPr/>
        </p:nvGrpSpPr>
        <p:grpSpPr>
          <a:xfrm>
            <a:off x="4441202" y="2230736"/>
            <a:ext cx="3439545" cy="3363526"/>
            <a:chOff x="4441202" y="2230736"/>
            <a:chExt cx="3439545" cy="3363526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xmlns="" id="{36605C0E-40A7-443A-A220-19A5F7E6138C}"/>
                </a:ext>
              </a:extLst>
            </p:cNvPr>
            <p:cNvSpPr txBox="1">
              <a:spLocks/>
            </p:cNvSpPr>
            <p:nvPr/>
          </p:nvSpPr>
          <p:spPr>
            <a:xfrm>
              <a:off x="4441202" y="3179426"/>
              <a:ext cx="3410712" cy="156439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2400" dirty="0"/>
                <a:t>Report Hours &amp; Wages</a:t>
              </a:r>
            </a:p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800" dirty="0"/>
                <a:t>Separate from UI reporting, but on the same calendar.</a:t>
              </a:r>
            </a:p>
          </p:txBody>
        </p:sp>
        <p:pic>
          <p:nvPicPr>
            <p:cNvPr id="12" name="Graphic 11" descr="Table">
              <a:extLst>
                <a:ext uri="{FF2B5EF4-FFF2-40B4-BE49-F238E27FC236}">
                  <a16:creationId xmlns:a16="http://schemas.microsoft.com/office/drawing/2014/main" xmlns="" id="{F4CAA79E-93BC-448D-98EA-9AC73718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689358" y="2230736"/>
              <a:ext cx="914400" cy="914400"/>
            </a:xfrm>
            <a:prstGeom prst="rect">
              <a:avLst/>
            </a:prstGeom>
          </p:spPr>
        </p:pic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xmlns="" id="{DDB9A25A-27B9-4911-81FA-1369E187F116}"/>
                </a:ext>
              </a:extLst>
            </p:cNvPr>
            <p:cNvSpPr txBox="1">
              <a:spLocks/>
            </p:cNvSpPr>
            <p:nvPr/>
          </p:nvSpPr>
          <p:spPr>
            <a:xfrm>
              <a:off x="4470035" y="4873102"/>
              <a:ext cx="3410712" cy="72116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800" dirty="0">
                  <a:hlinkClick r:id="rId7"/>
                </a:rPr>
                <a:t>paidleave.wa.gov/reporting</a:t>
              </a:r>
              <a:endParaRPr lang="en-US" sz="18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8A8476-77CC-4749-BBCD-EDD212566572}"/>
              </a:ext>
            </a:extLst>
          </p:cNvPr>
          <p:cNvGrpSpPr/>
          <p:nvPr/>
        </p:nvGrpSpPr>
        <p:grpSpPr>
          <a:xfrm>
            <a:off x="8278510" y="2246685"/>
            <a:ext cx="3410712" cy="3218452"/>
            <a:chOff x="8278510" y="2246685"/>
            <a:chExt cx="3410712" cy="3218452"/>
          </a:xfrm>
        </p:grpSpPr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xmlns="" id="{F3020AFF-D2C1-4677-821B-FF5381E02D21}"/>
                </a:ext>
              </a:extLst>
            </p:cNvPr>
            <p:cNvSpPr txBox="1">
              <a:spLocks/>
            </p:cNvSpPr>
            <p:nvPr/>
          </p:nvSpPr>
          <p:spPr>
            <a:xfrm>
              <a:off x="8278510" y="3195376"/>
              <a:ext cx="3410712" cy="15484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400" dirty="0"/>
                <a:t>Employee Notification</a:t>
              </a:r>
            </a:p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800" dirty="0"/>
                <a:t>Notification requirements will be posted before January 2020.</a:t>
              </a:r>
            </a:p>
          </p:txBody>
        </p:sp>
        <p:pic>
          <p:nvPicPr>
            <p:cNvPr id="14" name="Graphic 13" descr="Warning">
              <a:extLst>
                <a:ext uri="{FF2B5EF4-FFF2-40B4-BE49-F238E27FC236}">
                  <a16:creationId xmlns:a16="http://schemas.microsoft.com/office/drawing/2014/main" xmlns="" id="{E600EAA2-6E7E-43D4-88B0-8BCC6332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526666" y="2246685"/>
              <a:ext cx="914400" cy="914400"/>
            </a:xfrm>
            <a:prstGeom prst="rect">
              <a:avLst/>
            </a:prstGeom>
          </p:spPr>
        </p:pic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xmlns="" id="{793BFBCE-7661-452A-87FE-8B4BE894126E}"/>
                </a:ext>
              </a:extLst>
            </p:cNvPr>
            <p:cNvSpPr txBox="1">
              <a:spLocks/>
            </p:cNvSpPr>
            <p:nvPr/>
          </p:nvSpPr>
          <p:spPr>
            <a:xfrm>
              <a:off x="8278510" y="4873102"/>
              <a:ext cx="3410712" cy="592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800" dirty="0">
                  <a:hlinkClick r:id="rId10"/>
                </a:rPr>
                <a:t>paidleave.wa.gov/employers</a:t>
              </a:r>
              <a:endParaRPr lang="en-US" sz="1800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E47F379-E3CA-4CB0-9B41-3F162DDE4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D91A6-5F31-4343-A80B-7539FF82B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8853D2-E7B6-47D9-95E6-1A5216E979F0}"/>
              </a:ext>
            </a:extLst>
          </p:cNvPr>
          <p:cNvSpPr/>
          <p:nvPr/>
        </p:nvSpPr>
        <p:spPr>
          <a:xfrm>
            <a:off x="610581" y="5886629"/>
            <a:ext cx="3690651" cy="365125"/>
          </a:xfrm>
          <a:prstGeom prst="rect">
            <a:avLst/>
          </a:prstGeom>
          <a:solidFill>
            <a:srgbClr val="F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6111D5-2D26-43C0-8E03-BC0E25EF5B15}"/>
              </a:ext>
            </a:extLst>
          </p:cNvPr>
          <p:cNvSpPr/>
          <p:nvPr/>
        </p:nvSpPr>
        <p:spPr>
          <a:xfrm>
            <a:off x="4301232" y="5886628"/>
            <a:ext cx="3690651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DURING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E627C3-26C2-4803-A66E-E03C8F45B787}"/>
              </a:ext>
            </a:extLst>
          </p:cNvPr>
          <p:cNvSpPr/>
          <p:nvPr/>
        </p:nvSpPr>
        <p:spPr>
          <a:xfrm>
            <a:off x="7991883" y="5886627"/>
            <a:ext cx="3690651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63176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2CA1E-3F7F-486A-95CB-62CDFF72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10"/>
            <a:ext cx="848667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Notification to employee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8CE356-01FD-4353-ABB6-C048712E7109}"/>
              </a:ext>
            </a:extLst>
          </p:cNvPr>
          <p:cNvSpPr txBox="1"/>
          <p:nvPr/>
        </p:nvSpPr>
        <p:spPr>
          <a:xfrm>
            <a:off x="838200" y="2324805"/>
            <a:ext cx="4668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Employers must: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Display workplace poster</a:t>
            </a:r>
          </a:p>
          <a:p>
            <a:pPr marL="342900" indent="-342900">
              <a:buAutoNum type="arabicPeriod"/>
            </a:pPr>
            <a:r>
              <a:rPr lang="en-US" dirty="0"/>
              <a:t>Give notice of rights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Both will be available at </a:t>
            </a:r>
            <a:r>
              <a:rPr lang="en-US" dirty="0">
                <a:hlinkClick r:id="rId2"/>
              </a:rPr>
              <a:t>paidleave.wa.gov/employers </a:t>
            </a:r>
            <a:r>
              <a:rPr lang="en-US" dirty="0"/>
              <a:t>before January 2020.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3FF0B59-FDED-4624-854B-9DF308A50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8291AA3-3B1C-405F-BC8E-1C22E03C5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F8A39C6-D5D4-4302-B7B0-62BEA61BE0FF}"/>
              </a:ext>
            </a:extLst>
          </p:cNvPr>
          <p:cNvGrpSpPr/>
          <p:nvPr/>
        </p:nvGrpSpPr>
        <p:grpSpPr>
          <a:xfrm>
            <a:off x="8610600" y="2281428"/>
            <a:ext cx="2295144" cy="2295144"/>
            <a:chOff x="7781743" y="1516822"/>
            <a:chExt cx="2295144" cy="2295144"/>
          </a:xfrm>
        </p:grpSpPr>
        <p:pic>
          <p:nvPicPr>
            <p:cNvPr id="12" name="Graphic 11" descr="Warning">
              <a:extLst>
                <a:ext uri="{FF2B5EF4-FFF2-40B4-BE49-F238E27FC236}">
                  <a16:creationId xmlns:a16="http://schemas.microsoft.com/office/drawing/2014/main" xmlns="" id="{74CE4F45-101C-4BAE-9BED-1E780B30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155216" y="1890295"/>
              <a:ext cx="1548198" cy="1548198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F9EC746C-A7BE-4510-ADEB-995DC012FBE3}"/>
                </a:ext>
              </a:extLst>
            </p:cNvPr>
            <p:cNvSpPr/>
            <p:nvPr/>
          </p:nvSpPr>
          <p:spPr>
            <a:xfrm>
              <a:off x="7781743" y="1516822"/>
              <a:ext cx="2295144" cy="2295144"/>
            </a:xfrm>
            <a:prstGeom prst="roundRect">
              <a:avLst/>
            </a:prstGeom>
            <a:noFill/>
            <a:ln w="28575">
              <a:solidFill>
                <a:srgbClr val="F0978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2E7D4CD-5C9A-4ACB-A497-A5E589BCD0BA}"/>
              </a:ext>
            </a:extLst>
          </p:cNvPr>
          <p:cNvSpPr/>
          <p:nvPr/>
        </p:nvSpPr>
        <p:spPr>
          <a:xfrm>
            <a:off x="610581" y="5886629"/>
            <a:ext cx="3690651" cy="365125"/>
          </a:xfrm>
          <a:prstGeom prst="rect">
            <a:avLst/>
          </a:prstGeom>
          <a:solidFill>
            <a:srgbClr val="F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127AA79-7B9C-4107-898C-B93EB9E1CB10}"/>
              </a:ext>
            </a:extLst>
          </p:cNvPr>
          <p:cNvSpPr/>
          <p:nvPr/>
        </p:nvSpPr>
        <p:spPr>
          <a:xfrm>
            <a:off x="4301232" y="5886628"/>
            <a:ext cx="3690651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DURING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E228AC-CA9C-433F-9520-654120C02B02}"/>
              </a:ext>
            </a:extLst>
          </p:cNvPr>
          <p:cNvSpPr/>
          <p:nvPr/>
        </p:nvSpPr>
        <p:spPr>
          <a:xfrm>
            <a:off x="7991883" y="5886627"/>
            <a:ext cx="3690651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85932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F2A9EAB-5970-421A-ADEB-317D4CE7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leave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F2134A8-76A5-4E47-8F32-6E7C4290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268" y="2859934"/>
            <a:ext cx="3413051" cy="27189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Continuation of health benefits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/>
              <a:t>If required under FMLA, benefits must be continued. If employee pays portion, must be allowed to continue paying.</a:t>
            </a:r>
          </a:p>
        </p:txBody>
      </p:sp>
      <p:pic>
        <p:nvPicPr>
          <p:cNvPr id="11" name="Graphic 10" descr="Medical">
            <a:extLst>
              <a:ext uri="{FF2B5EF4-FFF2-40B4-BE49-F238E27FC236}">
                <a16:creationId xmlns:a16="http://schemas.microsoft.com/office/drawing/2014/main" xmlns="" id="{9D9EC021-B250-4B58-A876-FEC8947A2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87593" y="1911245"/>
            <a:ext cx="914400" cy="91440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36605C0E-40A7-443A-A220-19A5F7E6138C}"/>
              </a:ext>
            </a:extLst>
          </p:cNvPr>
          <p:cNvSpPr txBox="1">
            <a:spLocks/>
          </p:cNvSpPr>
          <p:nvPr/>
        </p:nvSpPr>
        <p:spPr>
          <a:xfrm>
            <a:off x="6320248" y="2859935"/>
            <a:ext cx="3410712" cy="27189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Job protection notice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If an employer doesn’t intend to hold a job for an employee, and they are not required to, they must give them notice.</a:t>
            </a:r>
          </a:p>
        </p:txBody>
      </p:sp>
      <p:pic>
        <p:nvPicPr>
          <p:cNvPr id="12" name="Graphic 11" descr="Bell">
            <a:extLst>
              <a:ext uri="{FF2B5EF4-FFF2-40B4-BE49-F238E27FC236}">
                <a16:creationId xmlns:a16="http://schemas.microsoft.com/office/drawing/2014/main" xmlns="" id="{F4CAA79E-93BC-448D-98EA-9AC737181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68404" y="1911245"/>
            <a:ext cx="914400" cy="914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9738753-7E30-4B2E-ADC8-FE7473A03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Paid Family and Medical Leave | Employment Security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F28ACE2-00F8-4C12-AA1B-40B3B5631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2FFDAD-E235-4B7B-8881-CD3BDB8F1675}"/>
              </a:ext>
            </a:extLst>
          </p:cNvPr>
          <p:cNvSpPr/>
          <p:nvPr/>
        </p:nvSpPr>
        <p:spPr>
          <a:xfrm>
            <a:off x="610581" y="5886629"/>
            <a:ext cx="3690651" cy="365125"/>
          </a:xfrm>
          <a:prstGeom prst="rect">
            <a:avLst/>
          </a:prstGeom>
          <a:solidFill>
            <a:srgbClr val="006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BEFORE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02D9252-9EA6-4B8E-A984-2253EFC2D07E}"/>
              </a:ext>
            </a:extLst>
          </p:cNvPr>
          <p:cNvSpPr/>
          <p:nvPr/>
        </p:nvSpPr>
        <p:spPr>
          <a:xfrm>
            <a:off x="4301232" y="5886628"/>
            <a:ext cx="3690651" cy="365125"/>
          </a:xfrm>
          <a:prstGeom prst="rect">
            <a:avLst/>
          </a:prstGeom>
          <a:solidFill>
            <a:srgbClr val="F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DURING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CF82585-EE12-423D-AA1F-A9344864636C}"/>
              </a:ext>
            </a:extLst>
          </p:cNvPr>
          <p:cNvSpPr/>
          <p:nvPr/>
        </p:nvSpPr>
        <p:spPr>
          <a:xfrm>
            <a:off x="7991883" y="5886627"/>
            <a:ext cx="3690651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8D1DC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575827436"/>
      </p:ext>
    </p:extLst>
  </p:cSld>
  <p:clrMapOvr>
    <a:masterClrMapping/>
  </p:clrMapOvr>
</p:sld>
</file>

<file path=ppt/theme/theme1.xml><?xml version="1.0" encoding="utf-8"?>
<a:theme xmlns:a="http://schemas.openxmlformats.org/drawingml/2006/main" name="2019.Paid.Leave.PPT.Template">
  <a:themeElements>
    <a:clrScheme name="PFML">
      <a:dk1>
        <a:srgbClr val="54565B"/>
      </a:dk1>
      <a:lt1>
        <a:sysClr val="window" lastClr="FFFFFF"/>
      </a:lt1>
      <a:dk2>
        <a:srgbClr val="54565B"/>
      </a:dk2>
      <a:lt2>
        <a:srgbClr val="F7F7F7"/>
      </a:lt2>
      <a:accent1>
        <a:srgbClr val="006073"/>
      </a:accent1>
      <a:accent2>
        <a:srgbClr val="B8D1DC"/>
      </a:accent2>
      <a:accent3>
        <a:srgbClr val="E96952"/>
      </a:accent3>
      <a:accent4>
        <a:srgbClr val="F09788"/>
      </a:accent4>
      <a:accent5>
        <a:srgbClr val="00343E"/>
      </a:accent5>
      <a:accent6>
        <a:srgbClr val="525353"/>
      </a:accent6>
      <a:hlink>
        <a:srgbClr val="006073"/>
      </a:hlink>
      <a:folHlink>
        <a:srgbClr val="B8D1DC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B947113972142A32DAC56A86AAB7E" ma:contentTypeVersion="1" ma:contentTypeDescription="Create a new document." ma:contentTypeScope="" ma:versionID="76d843ec33ef98b73998a19baf821850">
  <xsd:schema xmlns:xsd="http://www.w3.org/2001/XMLSchema" xmlns:xs="http://www.w3.org/2001/XMLSchema" xmlns:p="http://schemas.microsoft.com/office/2006/metadata/properties" xmlns:ns2="89bd54b3-51f3-4e08-a5a0-6e29086e6533" targetNamespace="http://schemas.microsoft.com/office/2006/metadata/properties" ma:root="true" ma:fieldsID="424038372e1daaec7bd5fcaeffc911eb" ns2:_="">
    <xsd:import namespace="89bd54b3-51f3-4e08-a5a0-6e29086e653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d54b3-51f3-4e08-a5a0-6e29086e65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03F3A-1650-4BA1-B24B-B4B195DD8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d54b3-51f3-4e08-a5a0-6e29086e6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92821-906D-40C9-B773-9FB054259DC1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89bd54b3-51f3-4e08-a5a0-6e29086e6533"/>
  </ds:schemaRefs>
</ds:datastoreItem>
</file>

<file path=customXml/itemProps3.xml><?xml version="1.0" encoding="utf-8"?>
<ds:datastoreItem xmlns:ds="http://schemas.openxmlformats.org/officeDocument/2006/customXml" ds:itemID="{71DF182F-5C03-4625-A2A6-C60ED00E1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26703</TotalTime>
  <Words>1262</Words>
  <Application>Microsoft Office PowerPoint</Application>
  <PresentationFormat>Widescreen</PresentationFormat>
  <Paragraphs>264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Open Sans Semibold</vt:lpstr>
      <vt:lpstr>Open Sans Light</vt:lpstr>
      <vt:lpstr>Arial</vt:lpstr>
      <vt:lpstr>Century Gothic</vt:lpstr>
      <vt:lpstr>Open Sans</vt:lpstr>
      <vt:lpstr>Calibri</vt:lpstr>
      <vt:lpstr>Times New Roman</vt:lpstr>
      <vt:lpstr>2019.Paid.Leave.PPT.Template</vt:lpstr>
      <vt:lpstr>Employer Overview</vt:lpstr>
      <vt:lpstr>What we will cover today</vt:lpstr>
      <vt:lpstr>Why Paid Family and Medical Leave</vt:lpstr>
      <vt:lpstr>Rollout timeline</vt:lpstr>
      <vt:lpstr>Leave process – Worker perspective</vt:lpstr>
      <vt:lpstr>Employer responsibilities</vt:lpstr>
      <vt:lpstr>Before leave</vt:lpstr>
      <vt:lpstr>Notification to employee</vt:lpstr>
      <vt:lpstr>During leave</vt:lpstr>
      <vt:lpstr>Continuation of health benefits</vt:lpstr>
      <vt:lpstr>After leave</vt:lpstr>
      <vt:lpstr>Job protection</vt:lpstr>
      <vt:lpstr>Employer responsibilities - Review</vt:lpstr>
      <vt:lpstr>Frequently asked questions</vt:lpstr>
      <vt:lpstr>How does this interact with FMLA?</vt:lpstr>
      <vt:lpstr>Can I “top off” my employees?</vt:lpstr>
      <vt:lpstr>What notice will I receive from ESD?</vt:lpstr>
      <vt:lpstr>How can ESD help employers?</vt:lpstr>
      <vt:lpstr>Can I offer a voluntary plan?</vt:lpstr>
      <vt:lpstr>Leave scenarios</vt:lpstr>
      <vt:lpstr>Please note:</vt:lpstr>
      <vt:lpstr>Scenario: Tim</vt:lpstr>
      <vt:lpstr>Scenario: Chelsea</vt:lpstr>
      <vt:lpstr>Scenario: Carole</vt:lpstr>
      <vt:lpstr>Learn more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Paid Family &amp; Medical Leave</dc:title>
  <dc:creator>Clare DeLong</dc:creator>
  <cp:lastModifiedBy>Tammy Spencer</cp:lastModifiedBy>
  <cp:revision>1432</cp:revision>
  <cp:lastPrinted>2018-02-07T23:30:06Z</cp:lastPrinted>
  <dcterms:created xsi:type="dcterms:W3CDTF">2017-10-27T03:45:57Z</dcterms:created>
  <dcterms:modified xsi:type="dcterms:W3CDTF">2019-12-13T20:24:54Z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0x010100989B947113972142A32DAC56A86AAB7E</vt:lpwstr>
  </property>
</Properties>
</file>