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5"/>
  </p:notesMasterIdLst>
  <p:handoutMasterIdLst>
    <p:handoutMasterId r:id="rId26"/>
  </p:handoutMasterIdLst>
  <p:sldIdLst>
    <p:sldId id="262" r:id="rId3"/>
    <p:sldId id="286" r:id="rId4"/>
    <p:sldId id="279" r:id="rId5"/>
    <p:sldId id="284" r:id="rId6"/>
    <p:sldId id="285" r:id="rId7"/>
    <p:sldId id="299" r:id="rId8"/>
    <p:sldId id="281" r:id="rId9"/>
    <p:sldId id="287" r:id="rId10"/>
    <p:sldId id="288" r:id="rId11"/>
    <p:sldId id="294" r:id="rId12"/>
    <p:sldId id="295" r:id="rId13"/>
    <p:sldId id="290" r:id="rId14"/>
    <p:sldId id="296" r:id="rId15"/>
    <p:sldId id="292" r:id="rId16"/>
    <p:sldId id="289" r:id="rId17"/>
    <p:sldId id="291" r:id="rId18"/>
    <p:sldId id="293" r:id="rId19"/>
    <p:sldId id="297" r:id="rId20"/>
    <p:sldId id="298" r:id="rId21"/>
    <p:sldId id="277" r:id="rId22"/>
    <p:sldId id="278" r:id="rId23"/>
    <p:sldId id="300" r:id="rId2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5" autoAdjust="0"/>
    <p:restoredTop sz="80211" autoAdjust="0"/>
  </p:normalViewPr>
  <p:slideViewPr>
    <p:cSldViewPr snapToGrid="0">
      <p:cViewPr>
        <p:scale>
          <a:sx n="75" d="100"/>
          <a:sy n="75" d="100"/>
        </p:scale>
        <p:origin x="-858" y="-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5" d="100"/>
          <a:sy n="65" d="100"/>
        </p:scale>
        <p:origin x="2520"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40" tIns="45720" rIns="91440" bIns="45720" rtlCol="0"/>
          <a:lstStyle>
            <a:lvl1pPr algn="l">
              <a:defRPr sz="1200"/>
            </a:lvl1pPr>
          </a:lstStyle>
          <a:p>
            <a:r>
              <a:rPr lang="en-US" dirty="0" smtClean="0"/>
              <a:t>Building a Best Place To Work</a:t>
            </a:r>
            <a:endParaRPr lang="en-US" dirty="0"/>
          </a:p>
        </p:txBody>
      </p:sp>
      <p:sp>
        <p:nvSpPr>
          <p:cNvPr id="3" name="Date Placeholder 2"/>
          <p:cNvSpPr>
            <a:spLocks noGrp="1"/>
          </p:cNvSpPr>
          <p:nvPr>
            <p:ph type="dt" sz="quarter" idx="1"/>
          </p:nvPr>
        </p:nvSpPr>
        <p:spPr>
          <a:xfrm>
            <a:off x="3884613" y="1"/>
            <a:ext cx="2971800" cy="466434"/>
          </a:xfrm>
          <a:prstGeom prst="rect">
            <a:avLst/>
          </a:prstGeom>
        </p:spPr>
        <p:txBody>
          <a:bodyPr vert="horz" lIns="91440" tIns="45720" rIns="91440" bIns="45720" rtlCol="0"/>
          <a:lstStyle>
            <a:lvl1pPr algn="r">
              <a:defRPr sz="1200"/>
            </a:lvl1pPr>
          </a:lstStyle>
          <a:p>
            <a:r>
              <a:rPr lang="en-US"/>
              <a:t>6/7/2017</a:t>
            </a: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r>
              <a:rPr lang="en-US" smtClean="0"/>
              <a:t>Career Path Services</a:t>
            </a:r>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41300"/>
          </a:xfrm>
          <a:prstGeom prst="rect">
            <a:avLst/>
          </a:prstGeom>
        </p:spPr>
        <p:txBody>
          <a:bodyPr vert="horz" lIns="91440" tIns="45720" rIns="91440" bIns="45720" rtlCol="0"/>
          <a:lstStyle>
            <a:lvl1pPr algn="l">
              <a:defRPr sz="1200"/>
            </a:lvl1pPr>
          </a:lstStyle>
          <a:p>
            <a:r>
              <a:rPr lang="en-US" dirty="0" smtClean="0"/>
              <a:t>Building a Best Place To Work</a:t>
            </a:r>
            <a:endParaRPr lang="en-US" dirty="0"/>
          </a:p>
        </p:txBody>
      </p:sp>
      <p:sp>
        <p:nvSpPr>
          <p:cNvPr id="3" name="Date Placeholder 2"/>
          <p:cNvSpPr>
            <a:spLocks noGrp="1"/>
          </p:cNvSpPr>
          <p:nvPr>
            <p:ph type="dt" idx="1"/>
          </p:nvPr>
        </p:nvSpPr>
        <p:spPr>
          <a:xfrm>
            <a:off x="3884613" y="0"/>
            <a:ext cx="2971800" cy="241300"/>
          </a:xfrm>
          <a:prstGeom prst="rect">
            <a:avLst/>
          </a:prstGeom>
        </p:spPr>
        <p:txBody>
          <a:bodyPr vert="horz" lIns="91440" tIns="45720" rIns="91440" bIns="45720" rtlCol="0"/>
          <a:lstStyle>
            <a:lvl1pPr algn="r">
              <a:defRPr sz="1200"/>
            </a:lvl1pPr>
          </a:lstStyle>
          <a:p>
            <a:r>
              <a:rPr lang="en-US"/>
              <a:t>6/7/2017</a:t>
            </a:r>
          </a:p>
        </p:txBody>
      </p:sp>
      <p:sp>
        <p:nvSpPr>
          <p:cNvPr id="4" name="Slide Image Placeholder 3"/>
          <p:cNvSpPr>
            <a:spLocks noGrp="1" noRot="1" noChangeAspect="1"/>
          </p:cNvSpPr>
          <p:nvPr>
            <p:ph type="sldImg" idx="2"/>
          </p:nvPr>
        </p:nvSpPr>
        <p:spPr>
          <a:xfrm>
            <a:off x="348342" y="368301"/>
            <a:ext cx="6168571"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48342" y="3633791"/>
            <a:ext cx="6168571" cy="535781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991601"/>
            <a:ext cx="2971800" cy="304799"/>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
        <p:nvSpPr>
          <p:cNvPr id="8" name="Footer Placeholder 7"/>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r>
              <a:rPr lang="en-US" smtClean="0"/>
              <a:t>Career Path Services</a:t>
            </a:r>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30301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Generous leave package, as a new employee a staff member accrues 12 hours of vacation leave a month.  After four years of services it increases to 16 hours a month.  (This is in addition to 11 paid holidays a year.)  Each month staff members earn 8 hours of sick leave.  </a:t>
            </a:r>
          </a:p>
          <a:p>
            <a:r>
              <a:rPr lang="en-US" dirty="0"/>
              <a:t>Generous Time Off</a:t>
            </a:r>
          </a:p>
          <a:p>
            <a:pPr lvl="1"/>
            <a:r>
              <a:rPr lang="en-US" dirty="0"/>
              <a:t>Vacation 12 or 16 hrs/</a:t>
            </a:r>
            <a:r>
              <a:rPr lang="en-US" dirty="0" err="1"/>
              <a:t>mo</a:t>
            </a:r>
            <a:r>
              <a:rPr lang="en-US" dirty="0"/>
              <a:t> from Day 1, use as soon as accrued</a:t>
            </a:r>
          </a:p>
          <a:p>
            <a:pPr lvl="1"/>
            <a:r>
              <a:rPr lang="en-US" dirty="0"/>
              <a:t>Sick Leave 8 hrs/</a:t>
            </a:r>
            <a:r>
              <a:rPr lang="en-US" dirty="0" err="1"/>
              <a:t>mo</a:t>
            </a:r>
            <a:r>
              <a:rPr lang="en-US" dirty="0"/>
              <a:t>, use as soon as accrued</a:t>
            </a:r>
          </a:p>
          <a:p>
            <a:pPr lvl="1"/>
            <a:r>
              <a:rPr lang="en-US" dirty="0"/>
              <a:t>Sick Leave Pool </a:t>
            </a:r>
          </a:p>
          <a:p>
            <a:r>
              <a:rPr lang="en-US" dirty="0"/>
              <a:t>10 Holidays plus Floating Holiday</a:t>
            </a:r>
          </a:p>
          <a:p>
            <a:pPr lvl="1"/>
            <a:r>
              <a:rPr lang="en-US" dirty="0"/>
              <a:t>Paid Early Release – Winter Holidays</a:t>
            </a:r>
          </a:p>
          <a:p>
            <a:r>
              <a:rPr lang="en-US" dirty="0"/>
              <a:t>Paid Bereavement – no waiting </a:t>
            </a:r>
          </a:p>
          <a:p>
            <a:r>
              <a:rPr lang="en-US" dirty="0"/>
              <a:t>Paid Military Training Leave</a:t>
            </a:r>
          </a:p>
          <a:p>
            <a:r>
              <a:rPr lang="en-US" dirty="0"/>
              <a:t>Paid Jury Duty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317126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3" name="Notes Placeholder 2"/>
          <p:cNvSpPr>
            <a:spLocks noGrp="1"/>
          </p:cNvSpPr>
          <p:nvPr>
            <p:ph type="body" idx="1"/>
          </p:nvPr>
        </p:nvSpPr>
        <p:spPr/>
        <p:txBody>
          <a:bodyPr/>
          <a:lstStyle/>
          <a:p>
            <a:r>
              <a:rPr lang="en-US" dirty="0"/>
              <a:t>Our Tier 2 benefits are ones</a:t>
            </a:r>
            <a:r>
              <a:rPr lang="en-US" baseline="0" dirty="0"/>
              <a:t> we chose to offer our employees, they tend to be low cost with high return</a:t>
            </a:r>
          </a:p>
          <a:p>
            <a:r>
              <a:rPr lang="en-US" baseline="0" dirty="0"/>
              <a:t> </a:t>
            </a:r>
          </a:p>
          <a:p>
            <a:r>
              <a:rPr lang="en-US" dirty="0"/>
              <a:t>Paid Parking or Bus Pass</a:t>
            </a:r>
          </a:p>
          <a:p>
            <a:r>
              <a:rPr lang="en-US" dirty="0"/>
              <a:t>Cell Phone Reimbursement - $40/$75 per </a:t>
            </a:r>
            <a:r>
              <a:rPr lang="en-US" dirty="0" err="1"/>
              <a:t>mo</a:t>
            </a:r>
            <a:endParaRPr lang="en-US" dirty="0"/>
          </a:p>
          <a:p>
            <a:r>
              <a:rPr lang="en-US" dirty="0"/>
              <a:t>Mileage Reimbursement (GSA rate)</a:t>
            </a:r>
          </a:p>
          <a:p>
            <a:r>
              <a:rPr lang="en-US" dirty="0"/>
              <a:t>Roadside Assistance –regularly travel &gt;50 mi</a:t>
            </a:r>
          </a:p>
          <a:p>
            <a:r>
              <a:rPr lang="en-US" dirty="0"/>
              <a:t>Aloha! Relaxed professional summer dress</a:t>
            </a:r>
          </a:p>
          <a:p>
            <a:r>
              <a:rPr lang="en-US" dirty="0"/>
              <a:t>Budgeted office refreshments and snacks</a:t>
            </a:r>
          </a:p>
          <a:p>
            <a:r>
              <a:rPr lang="en-US" dirty="0"/>
              <a:t>Managers – laptop/internet access </a:t>
            </a:r>
            <a:r>
              <a:rPr lang="en-US" dirty="0" err="1"/>
              <a:t>reimb</a:t>
            </a:r>
            <a:r>
              <a:rPr lang="en-US" dirty="0"/>
              <a:t>.</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11</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99623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families are often a part of our work events.  For example, each year we host a Bloomsday Corporate Cup breakfast which our CEO prepares and serves.  All employees and family are invited to attend and cheer on their family members who are participating in Bloomsday.  During our winter holiday season we have had many employees invite their spouse and children to be a part of the events such as caroling, gift giving and Thanksgiving dinner.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a:t>
            </a:r>
            <a:r>
              <a:rPr lang="en-US" sz="1200" kern="1200" baseline="0" dirty="0">
                <a:solidFill>
                  <a:schemeClr val="tx1"/>
                </a:solidFill>
                <a:effectLst/>
                <a:latin typeface="+mn-lt"/>
                <a:ea typeface="+mn-ea"/>
                <a:cs typeface="+mn-cs"/>
              </a:rPr>
              <a:t> that healthy employees are productive employees, and are able to better serve our clients.   Juggling work and our personal lives can be difficult some times and a “balance” may not occur because our home and work priorities are constantly shifting.  We want our employees to have a work/life satisfaction, and encourage our staff to stay at the 40 hour work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dirty="0"/>
              <a:t>Personal Development Reimbursement</a:t>
            </a:r>
          </a:p>
          <a:p>
            <a:pPr lvl="1"/>
            <a:r>
              <a:rPr lang="en-US" dirty="0"/>
              <a:t>Whole Person Focus: body/mind/spirit</a:t>
            </a:r>
          </a:p>
          <a:p>
            <a:pPr lvl="1"/>
            <a:r>
              <a:rPr lang="en-US" dirty="0"/>
              <a:t>Gym dues, exercise equipment, self-help materials, career development, race fees</a:t>
            </a:r>
          </a:p>
          <a:p>
            <a:r>
              <a:rPr lang="en-US" dirty="0"/>
              <a:t>Health plan – mental health/chiro/massage</a:t>
            </a:r>
          </a:p>
          <a:p>
            <a:r>
              <a:rPr lang="en-US" dirty="0"/>
              <a:t>Float Holiday – mental health day</a:t>
            </a:r>
          </a:p>
          <a:p>
            <a:r>
              <a:rPr lang="en-US" dirty="0"/>
              <a:t>Paid CPR/1</a:t>
            </a:r>
            <a:r>
              <a:rPr lang="en-US" baseline="30000" dirty="0"/>
              <a:t>ST</a:t>
            </a:r>
            <a:r>
              <a:rPr lang="en-US" dirty="0"/>
              <a:t> Aid training</a:t>
            </a:r>
          </a:p>
          <a:p>
            <a:r>
              <a:rPr lang="en-US" dirty="0"/>
              <a:t>40 hour work week – work/life satisfaction</a:t>
            </a:r>
          </a:p>
          <a:p>
            <a:r>
              <a:rPr lang="en-US" dirty="0"/>
              <a:t>Families first!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FC8BD8E7-1312-41F3-99C4-6DA5AF891969}" type="slidenum">
              <a:rPr lang="en-US" smtClean="0"/>
              <a:t>12</a:t>
            </a:fld>
            <a:endParaRPr lang="en-US"/>
          </a:p>
        </p:txBody>
      </p:sp>
      <p:sp>
        <p:nvSpPr>
          <p:cNvPr id="5" name="Date Placeholder 4"/>
          <p:cNvSpPr>
            <a:spLocks noGrp="1"/>
          </p:cNvSpPr>
          <p:nvPr>
            <p:ph type="dt" idx="11"/>
          </p:nvPr>
        </p:nvSpPr>
        <p:spPr/>
        <p:txBody>
          <a:bodyPr/>
          <a:lstStyle/>
          <a:p>
            <a:r>
              <a:rPr lang="en-US" dirty="0"/>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99148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offer flex start times within a start time requirement, it has assisted many employees with instances that “come up” the morning of and still allow them to be on time for the work day yet cater to the needs of their family.  We do not have many restrictions on lunch breaks.  Employees are allowed to take their lunch within a two hour period and can take a half hour or hour lunch.  For some employees they visit the gym during the lunch and are able to go to the gym when the typical lunch crowd is just finishing up.  </a:t>
            </a:r>
          </a:p>
          <a:p>
            <a:endParaRPr lang="en-US" dirty="0"/>
          </a:p>
          <a:p>
            <a:r>
              <a:rPr lang="en-US" dirty="0"/>
              <a:t>4 Day work week since 1979</a:t>
            </a:r>
          </a:p>
          <a:p>
            <a:r>
              <a:rPr lang="en-US" dirty="0"/>
              <a:t>Work 5 days if it meets your needs</a:t>
            </a:r>
          </a:p>
          <a:p>
            <a:r>
              <a:rPr lang="en-US" dirty="0"/>
              <a:t>Flexibility outside Core Hours</a:t>
            </a:r>
          </a:p>
          <a:p>
            <a:r>
              <a:rPr lang="en-US" dirty="0"/>
              <a:t>Work from home</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13</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28312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241300"/>
            <a:ext cx="5575300" cy="3136900"/>
          </a:xfrm>
        </p:spPr>
      </p:sp>
      <p:sp>
        <p:nvSpPr>
          <p:cNvPr id="3" name="Notes Placeholder 2"/>
          <p:cNvSpPr>
            <a:spLocks noGrp="1"/>
          </p:cNvSpPr>
          <p:nvPr>
            <p:ph type="body" idx="1"/>
          </p:nvPr>
        </p:nvSpPr>
        <p:spPr>
          <a:xfrm>
            <a:off x="137884" y="3378199"/>
            <a:ext cx="6589486" cy="56134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rPr>
              <a:t>We value transparency</a:t>
            </a:r>
            <a:r>
              <a:rPr lang="en-US" sz="1050" kern="1200" baseline="0" dirty="0">
                <a:solidFill>
                  <a:schemeClr val="tx1"/>
                </a:solidFill>
                <a:effectLst/>
              </a:rPr>
              <a:t> and </a:t>
            </a:r>
            <a:r>
              <a:rPr lang="en-US" sz="1050" kern="1200" dirty="0">
                <a:solidFill>
                  <a:schemeClr val="tx1"/>
                </a:solidFill>
                <a:effectLst/>
              </a:rPr>
              <a:t>deliver many message kits.  As we approach constant change, growth, and demand we are continuing to package message kits to the entire organization.  These message kits are all organization announcements that communicate to all staff “what is going on” with a consistent message.  The message kit helps to prevent any unknown about organization wide activities specifically in regards to organization changes or on-going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rPr>
              <a:t>Each year as an organization we have two annual staff two day gatherings.  We focus on the Three F’s: Food, Fun, and Fellowship.  As an organization we meet offsite at a center away from the business for two days. Day one of the retreat we have specific “pre-events” for each unit that applies principles, best practices, and encouragement for the entire unit.  In the evening, all units come together as an organization. Last year was a Hawaiian Luau!  Day two of the conference is filled with training for the entire organization.  We open the day with a member of senior management providing our state of the agency address.  The day is filled with training, recognition of staff and unit achievements.  Both days are filled with food, fun, and fellowship!  Our annual staff gatherings are an opportunity to stop and reflect on our achievements, reenergize, and rededicate ourselves to our mission and 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kern="1200" dirty="0">
              <a:solidFill>
                <a:schemeClr val="tx1"/>
              </a:solidFill>
              <a:effectLst/>
            </a:endParaRPr>
          </a:p>
          <a:p>
            <a:r>
              <a:rPr lang="en-US" sz="1050" kern="1200" dirty="0">
                <a:solidFill>
                  <a:schemeClr val="tx1"/>
                </a:solidFill>
                <a:effectLst/>
              </a:rPr>
              <a:t>Employees are encouraged to ask questions, provide feedback, and communicate with the entire leadership team by any means of communication.  Our organization practices an “open door policy” and by open door our organization means “open mind”.  Our organization is very specific that our management and employees have an open mind to all things possible.  </a:t>
            </a:r>
          </a:p>
          <a:p>
            <a:r>
              <a:rPr lang="en-US" sz="1050" kern="1200" dirty="0">
                <a:solidFill>
                  <a:schemeClr val="tx1"/>
                </a:solidFill>
                <a:effectLst/>
              </a:rPr>
              <a:t> </a:t>
            </a:r>
          </a:p>
          <a:p>
            <a:r>
              <a:rPr lang="en-US" sz="1050" kern="1200" dirty="0">
                <a:solidFill>
                  <a:schemeClr val="tx1"/>
                </a:solidFill>
                <a:effectLst/>
              </a:rPr>
              <a:t>Each year we have organization surveys to gage how our employees are feeling in regards to work satisfaction, health benefits and compensation.  Survey results are published to all staff and trends are addressed as an organization.  Committee’s are often time a great way for an employee to be involved in the decision making, suggestion or direction of a possible organization change.  For example, our staff has asked for more professional development opportunities and we are in the process of creating a committee to lead this mission.  At our last all staff gathering we began our organizations strategic planning process together.  Our leadership team realized the importance of involving all staff in the decision process of a commitment such as our strategic planning process.    </a:t>
            </a:r>
          </a:p>
          <a:p>
            <a:r>
              <a:rPr lang="en-US" sz="1050" kern="1200" dirty="0">
                <a:solidFill>
                  <a:schemeClr val="tx1"/>
                </a:solidFill>
                <a:effectLst/>
              </a:rPr>
              <a:t> </a:t>
            </a:r>
          </a:p>
          <a:p>
            <a:r>
              <a:rPr lang="en-US" sz="1050" kern="1200" dirty="0">
                <a:solidFill>
                  <a:schemeClr val="tx1"/>
                </a:solidFill>
                <a:effectLst/>
              </a:rPr>
              <a:t>As for an undesirable situation we train and encourage each of our employee’s to begin with informal resolution.  If a situation is still undesirable a supervisor, EEO officer, or a member of senior management can assist with the process.  As a part of our employee evaluation process employees have an opportunity to disagree with supervisor ratings and discuss</a:t>
            </a:r>
          </a:p>
          <a:p>
            <a:endParaRPr lang="en-US" sz="1050" kern="1200" dirty="0">
              <a:solidFill>
                <a:schemeClr val="tx1"/>
              </a:solidFill>
              <a:effectLst/>
            </a:endParaRPr>
          </a:p>
          <a:p>
            <a:r>
              <a:rPr lang="en-US" sz="1050" kern="1200" dirty="0">
                <a:solidFill>
                  <a:schemeClr val="tx1"/>
                </a:solidFill>
                <a:effectLst/>
              </a:rPr>
              <a:t>Trust,</a:t>
            </a:r>
            <a:r>
              <a:rPr lang="en-US" sz="1050" kern="1200" baseline="0" dirty="0">
                <a:solidFill>
                  <a:schemeClr val="tx1"/>
                </a:solidFill>
                <a:effectLst/>
              </a:rPr>
              <a:t> compassion, stability, hope</a:t>
            </a:r>
            <a:endParaRPr lang="en-US" sz="1050" kern="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14</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444109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3" name="Notes Placeholder 2"/>
          <p:cNvSpPr>
            <a:spLocks noGrp="1"/>
          </p:cNvSpPr>
          <p:nvPr>
            <p:ph type="body" idx="1"/>
          </p:nvPr>
        </p:nvSpPr>
        <p:spPr>
          <a:xfrm>
            <a:off x="174171" y="3575111"/>
            <a:ext cx="6415315" cy="54164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Throughout the year, employees have the ability to ask their supervisor for relative training specific to their area of expertise.  There is no set budget for this training and has final approval from the CEO.  Employees have attended training such as accounting, event planning, and communication.  </a:t>
            </a:r>
          </a:p>
          <a:p>
            <a:endParaRPr lang="en-US" dirty="0"/>
          </a:p>
          <a:p>
            <a:r>
              <a:rPr lang="en-US" sz="1200" kern="1200" dirty="0">
                <a:solidFill>
                  <a:schemeClr val="tx1"/>
                </a:solidFill>
                <a:effectLst/>
                <a:latin typeface="+mn-lt"/>
                <a:ea typeface="+mn-ea"/>
                <a:cs typeface="+mn-cs"/>
              </a:rPr>
              <a:t>Employees are encouraged to join community and national associations relative to the organization and their career.  Currently, our organization has employees that serve on local boards and committees.  We encourage community committee work, such as Local Planning Area groups for services to welfare recipients, Chamber of Commerce meetings, Greater Spokane Incorporated meetings, INSHRM meetings, disability advisory groups, and industry specific associations to name a few.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Senior management and management staff are given paid professional leave and paid professional development reimbursement for up to a certain dollar amount each year.  It can be used for books, DVDs, and/or other training seminar developmental tools. Annually the senior management and cabinet management team get together offsite for their annual </a:t>
            </a:r>
            <a:r>
              <a:rPr lang="en-US" dirty="0" err="1"/>
              <a:t>C</a:t>
            </a:r>
            <a:r>
              <a:rPr lang="en-US" sz="1200" kern="1200" dirty="0" err="1" smtClean="0">
                <a:solidFill>
                  <a:schemeClr val="tx1"/>
                </a:solidFill>
                <a:effectLst/>
                <a:latin typeface="+mn-lt"/>
                <a:ea typeface="+mn-ea"/>
                <a:cs typeface="+mn-cs"/>
              </a:rPr>
              <a:t>abfest</a:t>
            </a:r>
            <a:r>
              <a:rPr lang="en-US" sz="1200" kern="1200" dirty="0">
                <a:solidFill>
                  <a:schemeClr val="tx1"/>
                </a:solidFill>
                <a:effectLst/>
                <a:latin typeface="+mn-lt"/>
                <a:ea typeface="+mn-ea"/>
                <a:cs typeface="+mn-cs"/>
              </a:rPr>
              <a:t>.  It is an opportunity for them to realign as a team and kick off the next fiscal year. </a:t>
            </a:r>
          </a:p>
          <a:p>
            <a:endParaRPr lang="en-US" dirty="0"/>
          </a:p>
          <a:p>
            <a:r>
              <a:rPr lang="en-US" dirty="0"/>
              <a:t>Talking stories</a:t>
            </a:r>
            <a:r>
              <a:rPr lang="en-US" baseline="0" dirty="0"/>
              <a:t> –share our successes and our client successes</a:t>
            </a:r>
          </a:p>
          <a:p>
            <a:r>
              <a:rPr lang="en-US" baseline="0" dirty="0"/>
              <a:t>Promote employee’s work in their communities – ex.  Helped an employee organize a 5k run </a:t>
            </a:r>
          </a:p>
          <a:p>
            <a:r>
              <a:rPr lang="en-US" dirty="0"/>
              <a:t>Corporate Training with Industry Specialists</a:t>
            </a:r>
          </a:p>
          <a:p>
            <a:r>
              <a:rPr lang="en-US" dirty="0"/>
              <a:t>Division Spring Training</a:t>
            </a:r>
          </a:p>
          <a:p>
            <a:r>
              <a:rPr lang="en-US" dirty="0"/>
              <a:t>CPSU</a:t>
            </a:r>
          </a:p>
          <a:p>
            <a:r>
              <a:rPr lang="en-US" dirty="0"/>
              <a:t>Community Involvement</a:t>
            </a:r>
          </a:p>
          <a:p>
            <a:pPr lvl="1"/>
            <a:r>
              <a:rPr lang="en-US" dirty="0"/>
              <a:t>Boards, leadership groups, GSI, Chamber, other NPs</a:t>
            </a:r>
          </a:p>
          <a:p>
            <a:r>
              <a:rPr lang="en-US" dirty="0"/>
              <a:t>Certifications paid</a:t>
            </a:r>
          </a:p>
          <a:p>
            <a:r>
              <a:rPr lang="en-US" dirty="0"/>
              <a:t>Personal Development Reimbursement</a:t>
            </a:r>
          </a:p>
          <a:p>
            <a:r>
              <a:rPr lang="en-US" dirty="0"/>
              <a:t>What is CPS Reading? – Book order for all</a:t>
            </a:r>
          </a:p>
          <a:p>
            <a:r>
              <a:rPr lang="en-US" dirty="0"/>
              <a:t>Story-Telling – employee and customer successes</a:t>
            </a:r>
          </a:p>
          <a:p>
            <a:r>
              <a:rPr lang="en-US" dirty="0"/>
              <a:t>W.O.W.  - Words of Wisdom, Words of Wonder</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15</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90729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3" name="Notes Placeholder 2"/>
          <p:cNvSpPr>
            <a:spLocks noGrp="1"/>
          </p:cNvSpPr>
          <p:nvPr>
            <p:ph type="body" idx="1"/>
          </p:nvPr>
        </p:nvSpPr>
        <p:spPr/>
        <p:txBody>
          <a:bodyPr/>
          <a:lstStyle/>
          <a:p>
            <a:r>
              <a:rPr lang="en-US" dirty="0"/>
              <a:t>We</a:t>
            </a:r>
            <a:r>
              <a:rPr lang="en-US" baseline="0" dirty="0"/>
              <a:t> celebrate our employee achievements and goal attainments at our annual Fall Conference.  Our monthly Ring the Bell award goes to an employee nominated staff member who goes above and beyond.  When a customer gets a job, we ring the bell in our office.  Each division and team sets awards meaningful to them.  We love giveaways, and use gift cards to show appreciation.  Our Bank of America credit card generates points we can redeem for gift cards.  When the team or the company experience success, we encourage and provide for random and unscheduled fun treats.  For example, we recently won the Non Profit Times Best Place To Work For Award (for the 5</a:t>
            </a:r>
            <a:r>
              <a:rPr lang="en-US" baseline="30000" dirty="0"/>
              <a:t>th</a:t>
            </a:r>
            <a:r>
              <a:rPr lang="en-US" baseline="0" dirty="0"/>
              <a:t> year in a row) and gave the staff thank you cards signed by the management team. We provided a $ amount to the managers and said “Go celebrate with your team!”</a:t>
            </a:r>
          </a:p>
          <a:p>
            <a:endParaRPr lang="en-US" baseline="0" dirty="0"/>
          </a:p>
          <a:p>
            <a:r>
              <a:rPr lang="en-US" baseline="0" dirty="0"/>
              <a:t>We provide our managers with an annual budget for team employee recognition.  Many of our teams celebrate the end of program year in fun ways.  One team goes down to the big fountain in Riverfront Park in Spokane and jumps in the fountain with their clothes on! Our teams make great videos of how fun we are….</a:t>
            </a:r>
          </a:p>
          <a:p>
            <a:endParaRPr lang="en-US" baseline="0" dirty="0"/>
          </a:p>
          <a:p>
            <a:r>
              <a:rPr lang="en-US" dirty="0"/>
              <a:t>Annual Awards</a:t>
            </a:r>
          </a:p>
          <a:p>
            <a:r>
              <a:rPr lang="en-US" dirty="0"/>
              <a:t>Ring the Bell</a:t>
            </a:r>
          </a:p>
          <a:p>
            <a:r>
              <a:rPr lang="en-US" dirty="0"/>
              <a:t>Division and Team Awards</a:t>
            </a:r>
          </a:p>
          <a:p>
            <a:r>
              <a:rPr lang="en-US" dirty="0"/>
              <a:t>Giveaways, Gift cards!  (use credit card w/ benefits)</a:t>
            </a:r>
          </a:p>
          <a:p>
            <a:r>
              <a:rPr lang="en-US" dirty="0"/>
              <a:t>Managers budgeted $ for employee recognition</a:t>
            </a:r>
          </a:p>
          <a:p>
            <a:r>
              <a:rPr lang="en-US" dirty="0"/>
              <a:t>Celebrate! Random/Unscheduled fun treats</a:t>
            </a:r>
          </a:p>
          <a:p>
            <a:r>
              <a:rPr lang="en-US" dirty="0"/>
              <a:t>End of Program Year Celebration</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16</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98411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241300"/>
            <a:ext cx="5575300" cy="31369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an organization, we pride ourselves in being a part of our community and truly enriching the community we work in.  Annually in the spring each office of Career Path Services collaboratively volunteers part or all of one day to Make a Difference in their community.  Each office designates an event for the office to voluntarily participate in.  Committees are formed for each location and the committee determines the need for the staff to work with the community for a philanthropy event.  We have five different events going on in the state of Washington.  Each event is uniquely different to the needs of the community.  For example, the Spokane staff worked with helping Habitat for Humanity build homes while the Colville staff worked to weed </a:t>
            </a:r>
            <a:r>
              <a:rPr lang="en-US" sz="1200" kern="1200" dirty="0" err="1">
                <a:solidFill>
                  <a:schemeClr val="tx1"/>
                </a:solidFill>
                <a:effectLst/>
                <a:latin typeface="+mn-lt"/>
                <a:ea typeface="+mn-ea"/>
                <a:cs typeface="+mn-cs"/>
              </a:rPr>
              <a:t>wack</a:t>
            </a:r>
            <a:r>
              <a:rPr lang="en-US" sz="1200" kern="1200" dirty="0">
                <a:solidFill>
                  <a:schemeClr val="tx1"/>
                </a:solidFill>
                <a:effectLst/>
                <a:latin typeface="+mn-lt"/>
                <a:ea typeface="+mn-ea"/>
                <a:cs typeface="+mn-cs"/>
              </a:rPr>
              <a:t> an entire field to assist with clearing the brush for a green home project to be built.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an organization we also provide financial contributions to efforts supported by our employees and board members.  Such examples are the Medical Lake Tennis-</a:t>
            </a:r>
            <a:r>
              <a:rPr lang="en-US" sz="1200" kern="1200" dirty="0" err="1">
                <a:solidFill>
                  <a:schemeClr val="tx1"/>
                </a:solidFill>
                <a:effectLst/>
                <a:latin typeface="+mn-lt"/>
                <a:ea typeface="+mn-ea"/>
                <a:cs typeface="+mn-cs"/>
              </a:rPr>
              <a:t>athon</a:t>
            </a:r>
            <a:r>
              <a:rPr lang="en-US" sz="1200" kern="1200" dirty="0">
                <a:solidFill>
                  <a:schemeClr val="tx1"/>
                </a:solidFill>
                <a:effectLst/>
                <a:latin typeface="+mn-lt"/>
                <a:ea typeface="+mn-ea"/>
                <a:cs typeface="+mn-cs"/>
              </a:rPr>
              <a:t> (which raises money for social services in Medical Lake), Hire Ability Day, Colville fishing derby, Junior Achievement, Colville and Omak Thanksgiving dinners for the community, and more.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office location has specific events around the holiday season they give to each year.  For example our South King County offices host a winter coat-</a:t>
            </a:r>
            <a:r>
              <a:rPr lang="en-US" sz="1200" kern="1200" dirty="0" err="1">
                <a:solidFill>
                  <a:schemeClr val="tx1"/>
                </a:solidFill>
                <a:effectLst/>
                <a:latin typeface="+mn-lt"/>
                <a:ea typeface="+mn-ea"/>
                <a:cs typeface="+mn-cs"/>
              </a:rPr>
              <a:t>athon</a:t>
            </a:r>
            <a:r>
              <a:rPr lang="en-US" sz="1200" kern="1200" dirty="0">
                <a:solidFill>
                  <a:schemeClr val="tx1"/>
                </a:solidFill>
                <a:effectLst/>
                <a:latin typeface="+mn-lt"/>
                <a:ea typeface="+mn-ea"/>
                <a:cs typeface="+mn-cs"/>
              </a:rPr>
              <a:t> and our Spokane offices adopt seniors from a retirement home and present gifts and carol. </a:t>
            </a:r>
          </a:p>
          <a:p>
            <a:endParaRPr lang="en-US" dirty="0"/>
          </a:p>
          <a:p>
            <a:r>
              <a:rPr lang="en-US" dirty="0"/>
              <a:t>MADD (Make A Difference Day) – any day!</a:t>
            </a:r>
          </a:p>
          <a:p>
            <a:pPr lvl="1"/>
            <a:r>
              <a:rPr lang="en-US" dirty="0"/>
              <a:t>$100/</a:t>
            </a:r>
            <a:r>
              <a:rPr lang="en-US" dirty="0" err="1"/>
              <a:t>ee</a:t>
            </a:r>
            <a:r>
              <a:rPr lang="en-US" dirty="0"/>
              <a:t>/</a:t>
            </a:r>
            <a:r>
              <a:rPr lang="en-US" dirty="0" err="1"/>
              <a:t>yr</a:t>
            </a:r>
            <a:r>
              <a:rPr lang="en-US" dirty="0"/>
              <a:t> plus $500 per team</a:t>
            </a:r>
          </a:p>
          <a:p>
            <a:r>
              <a:rPr lang="en-US" dirty="0"/>
              <a:t>Charitable Giving</a:t>
            </a:r>
          </a:p>
          <a:p>
            <a:r>
              <a:rPr lang="en-US" dirty="0"/>
              <a:t>NCCC Holiday Caroling</a:t>
            </a:r>
          </a:p>
          <a:p>
            <a:endParaRPr lang="en-US" dirty="0"/>
          </a:p>
          <a:p>
            <a:pPr marL="34290" indent="0">
              <a:buNone/>
            </a:pPr>
            <a:r>
              <a:rPr lang="en-US" dirty="0"/>
              <a:t>Align with our core values</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17</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3792501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241300"/>
            <a:ext cx="5575300" cy="3136900"/>
          </a:xfrm>
        </p:spPr>
      </p:sp>
      <p:sp>
        <p:nvSpPr>
          <p:cNvPr id="3" name="Notes Placeholder 2"/>
          <p:cNvSpPr>
            <a:spLocks noGrp="1"/>
          </p:cNvSpPr>
          <p:nvPr>
            <p:ph type="body" idx="1"/>
          </p:nvPr>
        </p:nvSpPr>
        <p:spPr/>
        <p:txBody>
          <a:bodyPr/>
          <a:lstStyle/>
          <a:p>
            <a:r>
              <a:rPr lang="en-US" dirty="0"/>
              <a:t>Our</a:t>
            </a:r>
            <a:r>
              <a:rPr lang="en-US" baseline="0" dirty="0"/>
              <a:t> management models a transformational style of leadership.  If we experience transformation in ourselves, we are better equipped to serve our customers.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Repair</a:t>
            </a:r>
            <a:r>
              <a:rPr lang="en-US" baseline="0" dirty="0"/>
              <a:t> – Restore – Retain,   avoid Remove. Address performance issues right away by providing support and training in a variety of ways… specialized training or programs, professionals to assist with employee conflict and communication.</a:t>
            </a:r>
          </a:p>
          <a:p>
            <a:endParaRPr lang="en-US" baseline="0" dirty="0"/>
          </a:p>
          <a:p>
            <a:r>
              <a:rPr lang="en-US" b="1" dirty="0"/>
              <a:t>Transformational</a:t>
            </a:r>
            <a:r>
              <a:rPr lang="en-US" dirty="0"/>
              <a:t> vs. Transactional</a:t>
            </a:r>
          </a:p>
          <a:p>
            <a:pPr lvl="1"/>
            <a:r>
              <a:rPr lang="en-US" dirty="0"/>
              <a:t>2.0 version of self</a:t>
            </a:r>
          </a:p>
          <a:p>
            <a:r>
              <a:rPr lang="en-US" dirty="0"/>
              <a:t>Employees=customers – committed to serving them well</a:t>
            </a:r>
          </a:p>
          <a:p>
            <a:r>
              <a:rPr lang="en-US" dirty="0"/>
              <a:t>Emotional commitment to the workplace</a:t>
            </a:r>
          </a:p>
          <a:p>
            <a:r>
              <a:rPr lang="en-US" dirty="0" err="1"/>
              <a:t>Sr</a:t>
            </a:r>
            <a:r>
              <a:rPr lang="en-US" dirty="0"/>
              <a:t> </a:t>
            </a:r>
            <a:r>
              <a:rPr lang="en-US" dirty="0" err="1"/>
              <a:t>Mgrs</a:t>
            </a:r>
            <a:r>
              <a:rPr lang="en-US" dirty="0"/>
              <a:t> Impact</a:t>
            </a:r>
          </a:p>
          <a:p>
            <a:pPr lvl="1"/>
            <a:r>
              <a:rPr lang="en-US" dirty="0"/>
              <a:t>Sit in annual evaluations</a:t>
            </a:r>
          </a:p>
          <a:p>
            <a:pPr lvl="1"/>
            <a:r>
              <a:rPr lang="en-US" dirty="0"/>
              <a:t>Attend employee award ceremonies</a:t>
            </a:r>
          </a:p>
          <a:p>
            <a:r>
              <a:rPr lang="en-US" dirty="0"/>
              <a:t>Work to improve the workplace experience</a:t>
            </a:r>
          </a:p>
          <a:p>
            <a:r>
              <a:rPr lang="en-US" dirty="0"/>
              <a:t>Inspire</a:t>
            </a:r>
          </a:p>
          <a:p>
            <a:r>
              <a:rPr lang="en-US" dirty="0"/>
              <a:t>Care in times of need – find ways to support (flowers, showing up in hospital, make donations)</a:t>
            </a:r>
          </a:p>
          <a:p>
            <a:r>
              <a:rPr lang="en-US" dirty="0"/>
              <a:t>Celebrate life events – births, adoptions, marriages</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18</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999464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3" name="Notes Placeholder 2"/>
          <p:cNvSpPr>
            <a:spLocks noGrp="1"/>
          </p:cNvSpPr>
          <p:nvPr>
            <p:ph type="body" idx="1"/>
          </p:nvPr>
        </p:nvSpPr>
        <p:spPr/>
        <p:txBody>
          <a:bodyPr/>
          <a:lstStyle/>
          <a:p>
            <a:r>
              <a:rPr lang="en-US" dirty="0"/>
              <a:t>Our approach to a Best Place to Work is multi-faceted.  We provide</a:t>
            </a:r>
            <a:r>
              <a:rPr lang="en-US" baseline="0" dirty="0"/>
              <a:t> the kind of leadership that helps to transform people into better versions of themselves. We’ve created and sustained a corporate culture that isn’t just about what’s good for the company, but what’s good for our people so they find satisfaction in what they do during their time with us.  This is how we increase employee engagement.</a:t>
            </a:r>
            <a:endParaRPr lang="en-US" dirty="0"/>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19</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26092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241300"/>
            <a:ext cx="5575300" cy="3136900"/>
          </a:xfrm>
        </p:spPr>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684343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369888"/>
            <a:ext cx="5575300" cy="3136900"/>
          </a:xfrm>
        </p:spPr>
      </p:sp>
      <p:sp>
        <p:nvSpPr>
          <p:cNvPr id="4" name="Slide Number Placeholder 3"/>
          <p:cNvSpPr>
            <a:spLocks noGrp="1"/>
          </p:cNvSpPr>
          <p:nvPr>
            <p:ph type="sldNum" sz="quarter" idx="10"/>
          </p:nvPr>
        </p:nvSpPr>
        <p:spPr/>
        <p:txBody>
          <a:bodyPr/>
          <a:lstStyle/>
          <a:p>
            <a:fld id="{FC8BD8E7-1312-41F3-99C4-6DA5AF891969}" type="slidenum">
              <a:rPr lang="en-US" smtClean="0"/>
              <a:t>20</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47791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496888"/>
            <a:ext cx="5575300" cy="3136900"/>
          </a:xfrm>
        </p:spPr>
      </p:sp>
      <p:sp>
        <p:nvSpPr>
          <p:cNvPr id="3" name="Notes Placeholder 2"/>
          <p:cNvSpPr>
            <a:spLocks noGrp="1"/>
          </p:cNvSpPr>
          <p:nvPr>
            <p:ph type="body" idx="1"/>
          </p:nvPr>
        </p:nvSpPr>
        <p:spPr/>
        <p:txBody>
          <a:bodyPr/>
          <a:lstStyle/>
          <a:p>
            <a:r>
              <a:rPr lang="en-US" dirty="0"/>
              <a:t>Our CEO,</a:t>
            </a:r>
            <a:r>
              <a:rPr lang="en-US" baseline="0" dirty="0"/>
              <a:t> George Iranon discusses the “Ten things you can expect from Career Path Services &amp; Ten things Career Path Services expects from you” with all new staff, and revisits this message with our work teams.</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21</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3490676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2938" y="368300"/>
            <a:ext cx="5578475" cy="3138488"/>
          </a:xfrm>
        </p:spPr>
      </p:sp>
      <p:sp>
        <p:nvSpPr>
          <p:cNvPr id="4" name="Slide Number Placeholder 3"/>
          <p:cNvSpPr>
            <a:spLocks noGrp="1"/>
          </p:cNvSpPr>
          <p:nvPr>
            <p:ph type="sldNum" sz="quarter" idx="10"/>
          </p:nvPr>
        </p:nvSpPr>
        <p:spPr/>
        <p:txBody>
          <a:bodyPr/>
          <a:lstStyle/>
          <a:p>
            <a:fld id="{FC8BD8E7-1312-41F3-99C4-6DA5AF891969}" type="slidenum">
              <a:rPr lang="en-US" smtClean="0"/>
              <a:t>22</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83991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6725" y="369888"/>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Career Path Services is a workforce development organization.  Our mission is to help people</a:t>
            </a:r>
            <a:r>
              <a:rPr lang="en-US" sz="1200" kern="1200" baseline="0" dirty="0">
                <a:solidFill>
                  <a:schemeClr val="tx1"/>
                </a:solidFill>
                <a:effectLst/>
                <a:latin typeface="+mn-lt"/>
                <a:ea typeface="+mn-ea"/>
                <a:cs typeface="+mn-cs"/>
              </a:rPr>
              <a:t> develop their skills, attach or reattach to the workforce and be able to provide for themselves and their families, we help employers connect to the skilled workforce they need for their businesses to thrive and grow.</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1971 we began providing services began in Spokane, WA. Our first job training programs were aimed at drop out youth and low income adults, running work crews to clean</a:t>
            </a:r>
            <a:r>
              <a:rPr lang="en-US" sz="1200" kern="1200" baseline="0" dirty="0">
                <a:solidFill>
                  <a:schemeClr val="tx1"/>
                </a:solidFill>
                <a:effectLst/>
                <a:latin typeface="+mn-lt"/>
                <a:ea typeface="+mn-ea"/>
                <a:cs typeface="+mn-cs"/>
              </a:rPr>
              <a:t> up the rail yards in preparation for the Wolds Fair and what is now Riverfront Park. Since then we have grown to serve a variety of populations in</a:t>
            </a:r>
            <a:r>
              <a:rPr lang="en-US" sz="1200" kern="1200" dirty="0">
                <a:solidFill>
                  <a:schemeClr val="tx1"/>
                </a:solidFill>
                <a:effectLst/>
                <a:latin typeface="+mn-lt"/>
                <a:ea typeface="+mn-ea"/>
                <a:cs typeface="+mn-cs"/>
              </a:rPr>
              <a:t> 22 locations serving Washington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receive funding under the Department of Labor, Department of Social and Health Services, Department of Commerce and private foundations.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3025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379413"/>
            <a:ext cx="5575300" cy="3136900"/>
          </a:xfrm>
        </p:spPr>
      </p:sp>
      <p:sp>
        <p:nvSpPr>
          <p:cNvPr id="3" name="Notes Placeholder 2"/>
          <p:cNvSpPr>
            <a:spLocks noGrp="1"/>
          </p:cNvSpPr>
          <p:nvPr>
            <p:ph type="body" idx="1"/>
          </p:nvPr>
        </p:nvSpPr>
        <p:spPr>
          <a:xfrm>
            <a:off x="641350" y="3653971"/>
            <a:ext cx="5486400" cy="4530259"/>
          </a:xfrm>
        </p:spPr>
        <p:txBody>
          <a:bodyPr/>
          <a:lstStyle/>
          <a:p>
            <a:r>
              <a:rPr lang="en-US" dirty="0"/>
              <a:t>Empowering People: to Empower is to give someone authority or power to do something, make someone stronger and more confident we connect our customers-workers to hope for their future so they can move forward. </a:t>
            </a:r>
          </a:p>
          <a:p>
            <a:r>
              <a:rPr lang="en-US" dirty="0"/>
              <a:t> </a:t>
            </a:r>
          </a:p>
          <a:p>
            <a:r>
              <a:rPr lang="en-US" dirty="0"/>
              <a:t>Enhancing Workforce: to increase or improve in value, quality, desirability-we connect employers to the talent they need for their business to grow and thrive. </a:t>
            </a:r>
          </a:p>
          <a:p>
            <a:r>
              <a:rPr lang="en-US" dirty="0"/>
              <a:t> </a:t>
            </a:r>
          </a:p>
          <a:p>
            <a:r>
              <a:rPr lang="en-US" dirty="0"/>
              <a:t>Enriching Communities:  improve or enhance the quality or value of, to make fuller more meaningful- we develop the talent pipeline so workers and business have the skills to compete, generate wealth for themselves, their families and their businesses making their communities a better place to live and work. IMPACT </a:t>
            </a:r>
          </a:p>
          <a:p>
            <a:r>
              <a:rPr lang="en-US" dirty="0"/>
              <a:t> </a:t>
            </a:r>
          </a:p>
          <a:p>
            <a:r>
              <a:rPr lang="en-US" dirty="0"/>
              <a:t>Breaking the spirit of poverty, through the dignity of work</a:t>
            </a:r>
          </a:p>
          <a:p>
            <a:pPr lvl="0"/>
            <a:r>
              <a:rPr lang="en-US" dirty="0"/>
              <a:t>Break: to interrupt, separate or cause to separate</a:t>
            </a:r>
          </a:p>
          <a:p>
            <a:pPr lvl="0"/>
            <a:r>
              <a:rPr lang="en-US" dirty="0"/>
              <a:t>Spirit: the general atmosphere of a situation and the effect it has </a:t>
            </a:r>
          </a:p>
          <a:p>
            <a:pPr lvl="0"/>
            <a:r>
              <a:rPr lang="en-US" dirty="0"/>
              <a:t>Poverty: the state of one who lacks, often associated with money but we do not limit our definition-it can be any lack time resources, access</a:t>
            </a:r>
          </a:p>
          <a:p>
            <a:pPr lvl="0"/>
            <a:r>
              <a:rPr lang="en-US" dirty="0"/>
              <a:t>Dignity: the state or quality of being worthy of honor or respect</a:t>
            </a:r>
          </a:p>
          <a:p>
            <a:pPr lvl="0"/>
            <a:r>
              <a:rPr lang="en-US" dirty="0"/>
              <a:t>Work: activity involving mental or physical effort done in order to achieve a purpose or result; mental or physical activity as a means if earning income.</a:t>
            </a:r>
          </a:p>
          <a:p>
            <a:pPr lvl="0"/>
            <a:endParaRPr lang="en-US" dirty="0"/>
          </a:p>
          <a:p>
            <a:pPr lvl="0"/>
            <a:r>
              <a:rPr lang="en-US" dirty="0"/>
              <a:t>We do not see poverty as a character issue. </a:t>
            </a:r>
          </a:p>
          <a:p>
            <a:pPr lvl="0"/>
            <a:r>
              <a:rPr lang="en-US" dirty="0"/>
              <a:t>We hire people who connect to the mission vision-Who have a directed passion to serve. </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4</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dirty="0"/>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476442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496888"/>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Guiding Principles: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Leadership</a:t>
            </a:r>
            <a:r>
              <a:rPr lang="en-US" sz="1200" kern="1200" baseline="0" dirty="0">
                <a:solidFill>
                  <a:schemeClr val="tx1"/>
                </a:solidFill>
                <a:effectLst/>
                <a:latin typeface="+mn-lt"/>
                <a:ea typeface="+mn-ea"/>
                <a:cs typeface="+mn-cs"/>
              </a:rPr>
              <a:t> Team and BOD are committed to providing all employees with a progressive, productive and friendly work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strive for the highest level of performance excellence in all we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value our team-based environments. We equally value the initiative and creativity of individuals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are committee to training and development of employees, life long learning, and leadership development. Together, we are accountable in the quest for competency.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want long-term, merit-based relationships with our employees. Demonstrated performance success is recognized and rewarded.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We continually strive to be a national leader in employee compensation and benefits.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 organization we value our three E’s; entrepreneurial, exceed, and excellence.  We seek individuals who have demonstrated experience of high performance.  We look for characteristics of an individual who wants to continue training and development, lifelong learning and leadership within our organization.  We look for patterns of team work and evidence of successfully contributing to a team on a unit level and organization level.  We seek individuals who understand and desire to be a part of our corporate mission and vision statement.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“3 Fs” – Food, Fun, and Fellowship.  When we get together we have food!  We work hard, but we play hard.  We value the opportunities to connect with each other.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5</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66491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496888"/>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a:t>
            </a:r>
            <a:r>
              <a:rPr lang="en-US" sz="1200" kern="1200" baseline="0" dirty="0">
                <a:solidFill>
                  <a:schemeClr val="tx1"/>
                </a:solidFill>
                <a:effectLst/>
                <a:latin typeface="+mn-lt"/>
                <a:ea typeface="+mn-ea"/>
                <a:cs typeface="+mn-cs"/>
              </a:rPr>
              <a:t>e leaders in our field.  We innovate and always look for ways to improve. We believe in an effective and flexible workplace for our staff.  We strive for excellence, but stop to celebrate and have fun along the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have a focus to provide services that will have a great impact on people and their communities.  We have faith in our mission and in our abilities.  We have a fire in the belly, without this passion we can’t sustain.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79765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96888"/>
            <a:ext cx="5575300" cy="3136900"/>
          </a:xfrm>
        </p:spPr>
      </p:sp>
      <p:sp>
        <p:nvSpPr>
          <p:cNvPr id="3" name="Notes Placeholder 2"/>
          <p:cNvSpPr>
            <a:spLocks noGrp="1"/>
          </p:cNvSpPr>
          <p:nvPr>
            <p:ph type="body" idx="1"/>
          </p:nvPr>
        </p:nvSpPr>
        <p:spPr/>
        <p:txBody>
          <a:bodyPr/>
          <a:lstStyle/>
          <a:p>
            <a:r>
              <a:rPr lang="en-US" dirty="0"/>
              <a:t>Continuous</a:t>
            </a:r>
            <a:r>
              <a:rPr lang="en-US" baseline="0" dirty="0"/>
              <a:t> Quality Improvement</a:t>
            </a:r>
          </a:p>
          <a:p>
            <a:r>
              <a:rPr lang="en-US" baseline="0" dirty="0"/>
              <a:t>Participate in award surveys – use your feedback to make things better</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70364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241300"/>
            <a:ext cx="5281613" cy="2971800"/>
          </a:xfrm>
        </p:spPr>
      </p:sp>
      <p:sp>
        <p:nvSpPr>
          <p:cNvPr id="3" name="Notes Placeholder 2"/>
          <p:cNvSpPr>
            <a:spLocks noGrp="1"/>
          </p:cNvSpPr>
          <p:nvPr>
            <p:ph type="body" idx="1"/>
          </p:nvPr>
        </p:nvSpPr>
        <p:spPr>
          <a:xfrm>
            <a:off x="346963" y="3213321"/>
            <a:ext cx="6168571" cy="57782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Recruitment</a:t>
            </a:r>
            <a:r>
              <a:rPr lang="en-US" sz="1200" kern="1200" baseline="0" dirty="0">
                <a:solidFill>
                  <a:schemeClr val="tx1"/>
                </a:solidFill>
                <a:effectLst/>
                <a:latin typeface="+mn-lt"/>
                <a:ea typeface="+mn-ea"/>
                <a:cs typeface="+mn-cs"/>
              </a:rPr>
              <a:t> – we hire nice people! From the beginning we set the standard of communication, keeping applicants informed every step of the way. We have a multi interview process which can include meeting with the team you would be working with. We hire for fit and train the skills. </a:t>
            </a:r>
            <a:r>
              <a:rPr lang="en-US" sz="1200" kern="1200" dirty="0">
                <a:solidFill>
                  <a:schemeClr val="tx1"/>
                </a:solidFill>
                <a:effectLst/>
                <a:latin typeface="+mn-lt"/>
                <a:ea typeface="+mn-ea"/>
                <a:cs typeface="+mn-cs"/>
              </a:rPr>
              <a:t>We look for characteristics of an individual who wants to continue training and development, lifelong learning and leadership within our organization.  We look for patterns of team work and evidence of successfully contributing to a team on a unit level and organization level.  We seek individuals who understand and desire to be a part of our corporate mission and vision statement.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staff work</a:t>
            </a:r>
            <a:r>
              <a:rPr lang="en-US" sz="1200" kern="1200" baseline="0" dirty="0">
                <a:solidFill>
                  <a:schemeClr val="tx1"/>
                </a:solidFill>
                <a:effectLst/>
                <a:latin typeface="+mn-lt"/>
                <a:ea typeface="+mn-ea"/>
                <a:cs typeface="+mn-cs"/>
              </a:rPr>
              <a:t> in co-located environments-government offices where they may be the only Career Path Services employee we work. Providing c</a:t>
            </a:r>
            <a:r>
              <a:rPr lang="en-US" sz="1200" kern="1200" dirty="0">
                <a:solidFill>
                  <a:schemeClr val="tx1"/>
                </a:solidFill>
                <a:effectLst/>
                <a:latin typeface="+mn-lt"/>
                <a:ea typeface="+mn-ea"/>
                <a:cs typeface="+mn-cs"/>
              </a:rPr>
              <a:t>omprehensive</a:t>
            </a:r>
            <a:r>
              <a:rPr lang="en-US" sz="1200" kern="1200" baseline="0" dirty="0">
                <a:solidFill>
                  <a:schemeClr val="tx1"/>
                </a:solidFill>
                <a:effectLst/>
                <a:latin typeface="+mn-lt"/>
                <a:ea typeface="+mn-ea"/>
                <a:cs typeface="+mn-cs"/>
              </a:rPr>
              <a:t> training plans and an infusion of culture with a visit to</a:t>
            </a:r>
            <a:r>
              <a:rPr lang="en-US" sz="1200" kern="1200" dirty="0">
                <a:solidFill>
                  <a:schemeClr val="tx1"/>
                </a:solidFill>
                <a:effectLst/>
                <a:latin typeface="+mn-lt"/>
                <a:ea typeface="+mn-ea"/>
                <a:cs typeface="+mn-cs"/>
              </a:rPr>
              <a:t> headquarters office in Spokane.</a:t>
            </a:r>
            <a:r>
              <a:rPr lang="en-US" sz="1200" kern="1200" baseline="0" dirty="0">
                <a:solidFill>
                  <a:schemeClr val="tx1"/>
                </a:solidFill>
                <a:effectLst/>
                <a:latin typeface="+mn-lt"/>
                <a:ea typeface="+mn-ea"/>
                <a:cs typeface="+mn-cs"/>
              </a:rPr>
              <a:t> New staff have the o</a:t>
            </a:r>
            <a:r>
              <a:rPr lang="en-US" sz="1200" kern="1200" dirty="0">
                <a:solidFill>
                  <a:schemeClr val="tx1"/>
                </a:solidFill>
                <a:effectLst/>
                <a:latin typeface="+mn-lt"/>
                <a:ea typeface="+mn-ea"/>
                <a:cs typeface="+mn-cs"/>
              </a:rPr>
              <a:t>pportunity to spend a day and a half learning policies, procedures, culture, and history.  They also spend an hour with each senior manager and our CEO specifically, identifies what they can expect from Career Path Services.  He doesn’t come into the board room with a PowerPoint and stand at the podium but each new employee is welcomed into his office.  Once a new employee heads back to their location they have a bag filled with goodies…Career Path Services corporate clothing, coffee mugs, pens, planner and whatever the last giveaway item was at the last all staff retreat.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Hospitality is extended as each office hosts a welcome wagon.  Time for the team to get together and experience our 3F’s:  Food, Fun, and Fellowship.  Typically the welcome wagon is potluck style with a fun ice breaker and food.  It is a great way to introduce our newest employees to our organization culture because all throughout the organization we practice the 3F’s.  </a:t>
            </a:r>
          </a:p>
          <a:p>
            <a:endParaRPr lang="en-US" dirty="0"/>
          </a:p>
          <a:p>
            <a:r>
              <a:rPr lang="en-US" sz="1200" kern="1200" dirty="0">
                <a:solidFill>
                  <a:schemeClr val="tx1"/>
                </a:solidFill>
                <a:effectLst/>
                <a:latin typeface="+mn-lt"/>
                <a:ea typeface="+mn-ea"/>
                <a:cs typeface="+mn-cs"/>
              </a:rPr>
              <a:t>From the day an employment offer is made to the day a new employee arrives planning begins to take place.  A training plan is developed that includes every detail such as introductions, office details, policies, procedures, unit training, and an itinerary to travel to the headquarters office.  To the best of our ability by the first day of their employment a new employee will need to proof their name tag, name plate, and business cards.  Instantly, our new employees feel welcomed and a part of our organization.       </a:t>
            </a:r>
            <a:endParaRPr lang="en-US" sz="1200" strike="sng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210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369888"/>
            <a:ext cx="5575300" cy="3136900"/>
          </a:xfrm>
        </p:spPr>
      </p:sp>
      <p:sp>
        <p:nvSpPr>
          <p:cNvPr id="3" name="Notes Placeholder 2"/>
          <p:cNvSpPr>
            <a:spLocks noGrp="1"/>
          </p:cNvSpPr>
          <p:nvPr>
            <p:ph type="body" idx="1"/>
          </p:nvPr>
        </p:nvSpPr>
        <p:spPr>
          <a:xfrm>
            <a:off x="348341" y="3569893"/>
            <a:ext cx="6168571" cy="535781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Tier</a:t>
            </a:r>
            <a:r>
              <a:rPr lang="en-US" baseline="0" dirty="0" smtClean="0"/>
              <a:t> </a:t>
            </a:r>
            <a:r>
              <a:rPr lang="en-US" baseline="0" dirty="0"/>
              <a:t>1 benefits are not a no-cost option, but we believe that this investment contributes to the organizations success and the well being of our staff. We call these the golden handcuffs. </a:t>
            </a:r>
            <a:r>
              <a:rPr lang="en-US" dirty="0"/>
              <a:t>W</a:t>
            </a:r>
            <a:r>
              <a:rPr lang="en-US" baseline="0" dirty="0"/>
              <a:t>e want our employees to dedicate their career to the mission of the organization, to do that they need to be cared for and by doing this for our employees they will be to help their customers recognize great places to work with family supporting wages.</a:t>
            </a:r>
            <a:endParaRPr lang="en-US" dirty="0"/>
          </a:p>
          <a:p>
            <a:endParaRPr lang="en-US" baseline="0" dirty="0"/>
          </a:p>
          <a:p>
            <a:endParaRPr lang="en-US" baseline="0" dirty="0"/>
          </a:p>
          <a:p>
            <a:r>
              <a:rPr lang="en-US" baseline="0" dirty="0"/>
              <a:t>We keep an eye on our budget, but we look for ways we can be as generous as possible. </a:t>
            </a:r>
          </a:p>
          <a:p>
            <a:endParaRPr lang="en-US" baseline="0" dirty="0"/>
          </a:p>
          <a:p>
            <a:r>
              <a:rPr lang="en-US" baseline="0" dirty="0" smtClean="0"/>
              <a:t>81% of </a:t>
            </a:r>
            <a:r>
              <a:rPr lang="en-US" baseline="0" dirty="0"/>
              <a:t>staff </a:t>
            </a:r>
            <a:r>
              <a:rPr lang="en-US" baseline="0" dirty="0" smtClean="0"/>
              <a:t>contribute</a:t>
            </a:r>
            <a:r>
              <a:rPr lang="en-US" dirty="0" smtClean="0"/>
              <a:t> their</a:t>
            </a:r>
            <a:r>
              <a:rPr lang="en-US" baseline="0" dirty="0" smtClean="0"/>
              <a:t> </a:t>
            </a:r>
            <a:r>
              <a:rPr lang="en-US" baseline="0" dirty="0"/>
              <a:t>own money.  We provide retirement education in NEO and other times of the year.</a:t>
            </a:r>
          </a:p>
          <a:p>
            <a:endParaRPr lang="en-US" baseline="0" dirty="0"/>
          </a:p>
          <a:p>
            <a:r>
              <a:rPr lang="en-US" dirty="0"/>
              <a:t>Competitive Pay and Benefits</a:t>
            </a:r>
          </a:p>
          <a:p>
            <a:pPr lvl="1"/>
            <a:r>
              <a:rPr lang="en-US" dirty="0"/>
              <a:t>Perform</a:t>
            </a:r>
            <a:r>
              <a:rPr lang="en-US" baseline="0" dirty="0"/>
              <a:t> </a:t>
            </a:r>
            <a:r>
              <a:rPr lang="en-US" dirty="0"/>
              <a:t>Salary Surveys</a:t>
            </a:r>
          </a:p>
          <a:p>
            <a:r>
              <a:rPr lang="en-US" dirty="0"/>
              <a:t>Health – 3 options </a:t>
            </a:r>
          </a:p>
          <a:p>
            <a:r>
              <a:rPr lang="en-US" dirty="0"/>
              <a:t>Employee coverage 100% paid</a:t>
            </a:r>
          </a:p>
          <a:p>
            <a:pPr lvl="1"/>
            <a:r>
              <a:rPr lang="en-US" dirty="0"/>
              <a:t>Dental, Vision, Basic Life Ins/AD&amp;D, LTD, STD</a:t>
            </a:r>
          </a:p>
          <a:p>
            <a:r>
              <a:rPr lang="en-US" dirty="0"/>
              <a:t>Voluntary Benefits</a:t>
            </a:r>
          </a:p>
          <a:p>
            <a:pPr lvl="1"/>
            <a:r>
              <a:rPr lang="en-US" dirty="0"/>
              <a:t>Life Ins, Accident, Critical Illness, Hospital Indemnity, ID Theft, Legal</a:t>
            </a:r>
          </a:p>
          <a:p>
            <a:endParaRPr lang="en-US" dirty="0"/>
          </a:p>
          <a:p>
            <a:r>
              <a:rPr lang="en-US" dirty="0"/>
              <a:t>Golden rocking chair: Retirement: </a:t>
            </a:r>
            <a:r>
              <a:rPr lang="en-US" sz="2000" dirty="0"/>
              <a:t>big employer contribution! </a:t>
            </a:r>
            <a:r>
              <a:rPr lang="en-US" dirty="0"/>
              <a:t>7%/10%</a:t>
            </a:r>
          </a:p>
          <a:p>
            <a:r>
              <a:rPr lang="en-US" dirty="0"/>
              <a:t>Discount Mall</a:t>
            </a: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
        <p:nvSpPr>
          <p:cNvPr id="5" name="Date Placeholder 4"/>
          <p:cNvSpPr>
            <a:spLocks noGrp="1"/>
          </p:cNvSpPr>
          <p:nvPr>
            <p:ph type="dt" idx="11"/>
          </p:nvPr>
        </p:nvSpPr>
        <p:spPr/>
        <p:txBody>
          <a:bodyPr/>
          <a:lstStyle/>
          <a:p>
            <a:r>
              <a:rPr lang="en-US"/>
              <a:t>6/7/2017</a:t>
            </a:r>
          </a:p>
        </p:txBody>
      </p:sp>
      <p:sp>
        <p:nvSpPr>
          <p:cNvPr id="6" name="Footer Placeholder 5"/>
          <p:cNvSpPr>
            <a:spLocks noGrp="1"/>
          </p:cNvSpPr>
          <p:nvPr>
            <p:ph type="ftr" sz="quarter" idx="12"/>
          </p:nvPr>
        </p:nvSpPr>
        <p:spPr>
          <a:xfrm>
            <a:off x="0" y="8991601"/>
            <a:ext cx="2971800" cy="304799"/>
          </a:xfrm>
          <a:prstGeom prst="rect">
            <a:avLst/>
          </a:prstGeom>
        </p:spPr>
        <p:txBody>
          <a:bodyPr/>
          <a:lstStyle/>
          <a:p>
            <a:r>
              <a:rPr lang="en-US" smtClean="0"/>
              <a:t>Career Path Services</a:t>
            </a:r>
            <a:endParaRPr lang="en-US"/>
          </a:p>
        </p:txBody>
      </p:sp>
      <p:sp>
        <p:nvSpPr>
          <p:cNvPr id="7" name="Header Placeholder 6"/>
          <p:cNvSpPr>
            <a:spLocks noGrp="1"/>
          </p:cNvSpPr>
          <p:nvPr>
            <p:ph type="hdr" sz="quarter" idx="13"/>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9430739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744682" y="-1056191"/>
            <a:ext cx="13623936" cy="8759438"/>
            <a:chOff x="-744682" y="-1056191"/>
            <a:chExt cx="13623936" cy="8759438"/>
          </a:xfrm>
        </p:grpSpPr>
        <p:pic>
          <p:nvPicPr>
            <p:cNvPr id="6" name="Picture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p:blipFill>
          <p:spPr>
            <a:xfrm>
              <a:off x="-229795" y="3204915"/>
              <a:ext cx="4166078" cy="3653085"/>
            </a:xfrm>
            <a:prstGeom prst="rect">
              <a:avLst/>
            </a:prstGeom>
          </p:spPr>
        </p:pic>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p:blipFill>
          <p:spPr>
            <a:xfrm>
              <a:off x="6988141" y="0"/>
              <a:ext cx="5447309" cy="4776551"/>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3">
                      <a14:imgEffect>
                        <a14:brightnessContrast bright="7000"/>
                      </a14:imgEffect>
                    </a14:imgLayer>
                  </a14:imgProps>
                </a:ext>
                <a:ext uri="{28A0092B-C50C-407E-A947-70E740481C1C}">
                  <a14:useLocalDpi xmlns:a14="http://schemas.microsoft.com/office/drawing/2010/main" val="0"/>
                </a:ext>
              </a:extLst>
            </a:blip>
            <a:srcRect/>
            <a:stretch/>
          </p:blipFill>
          <p:spPr>
            <a:xfrm>
              <a:off x="-744682" y="-1056191"/>
              <a:ext cx="4859481" cy="4261105"/>
            </a:xfrm>
            <a:prstGeom prst="rect">
              <a:avLst/>
            </a:prstGeom>
          </p:spPr>
        </p:pic>
        <p:pic>
          <p:nvPicPr>
            <p:cNvPr id="10" name="Picture 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p:blipFill>
          <p:spPr>
            <a:xfrm>
              <a:off x="3849020" y="802446"/>
              <a:ext cx="3116872" cy="2733074"/>
            </a:xfrm>
            <a:prstGeom prst="rect">
              <a:avLst/>
            </a:prstGeom>
          </p:spPr>
        </p:pic>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val="0"/>
                </a:ext>
              </a:extLst>
            </a:blip>
            <a:srcRect/>
            <a:stretch/>
          </p:blipFill>
          <p:spPr>
            <a:xfrm>
              <a:off x="4262855" y="3719909"/>
              <a:ext cx="4542708" cy="3983338"/>
            </a:xfrm>
            <a:prstGeom prst="rect">
              <a:avLst/>
            </a:prstGeom>
          </p:spPr>
        </p:pic>
        <p:pic>
          <p:nvPicPr>
            <p:cNvPr id="12" name="Picture 1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a:stretch/>
          </p:blipFill>
          <p:spPr>
            <a:xfrm>
              <a:off x="9711795" y="4322862"/>
              <a:ext cx="3167459" cy="2777432"/>
            </a:xfrm>
            <a:prstGeom prst="rect">
              <a:avLst/>
            </a:prstGeom>
          </p:spPr>
        </p:pic>
      </p:grpSp>
      <p:sp>
        <p:nvSpPr>
          <p:cNvPr id="2" name="Title 1"/>
          <p:cNvSpPr>
            <a:spLocks noGrp="1"/>
          </p:cNvSpPr>
          <p:nvPr>
            <p:ph type="ctrTitle"/>
          </p:nvPr>
        </p:nvSpPr>
        <p:spPr>
          <a:xfrm>
            <a:off x="838200" y="1600200"/>
            <a:ext cx="10515600" cy="2240280"/>
          </a:xfrm>
        </p:spPr>
        <p:txBody>
          <a:bodyPr anchor="b">
            <a:normAutofit/>
          </a:bodyPr>
          <a:lstStyle>
            <a:lvl1pPr algn="ctr">
              <a:defRPr sz="33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1500" cap="all" spc="38"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600"/>
              </a:spcBef>
              <a:buNone/>
              <a:defRPr sz="1200">
                <a:solidFill>
                  <a:schemeClr val="bg1"/>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2250">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4"/>
            <a:ext cx="8101584" cy="6857999"/>
          </a:xfrm>
        </p:spPr>
        <p:txBody>
          <a:bodyPr tIns="457200">
            <a:normAutofit/>
          </a:bodyPr>
          <a:lstStyle>
            <a:lvl1pPr marL="0" indent="0" algn="ctr">
              <a:buNone/>
              <a:defRPr sz="15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6/7/2017</a:t>
            </a:r>
            <a:endParaRPr lang="en-US"/>
          </a:p>
        </p:txBody>
      </p:sp>
      <p:sp>
        <p:nvSpPr>
          <p:cNvPr id="5" name="Footer Placeholder 4"/>
          <p:cNvSpPr>
            <a:spLocks noGrp="1"/>
          </p:cNvSpPr>
          <p:nvPr>
            <p:ph type="ftr" sz="quarter" idx="11"/>
          </p:nvPr>
        </p:nvSpPr>
        <p:spPr/>
        <p:txBody>
          <a:bodyPr/>
          <a:lstStyle/>
          <a:p>
            <a:r>
              <a:rPr lang="en-US" smtClean="0"/>
              <a:t>Building a Best Place To Work</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3"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3" y="457200"/>
            <a:ext cx="7048500" cy="5719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6/7/2017</a:t>
            </a:r>
            <a:endParaRPr lang="en-US"/>
          </a:p>
        </p:txBody>
      </p:sp>
      <p:sp>
        <p:nvSpPr>
          <p:cNvPr id="5" name="Footer Placeholder 4"/>
          <p:cNvSpPr>
            <a:spLocks noGrp="1"/>
          </p:cNvSpPr>
          <p:nvPr>
            <p:ph type="ftr" sz="quarter" idx="11"/>
          </p:nvPr>
        </p:nvSpPr>
        <p:spPr/>
        <p:txBody>
          <a:bodyPr/>
          <a:lstStyle/>
          <a:p>
            <a:r>
              <a:rPr lang="en-US" smtClean="0"/>
              <a:t>Building a Best Place To Work</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707467"/>
            <a:ext cx="12192000" cy="2150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533400" y="5115656"/>
            <a:ext cx="11125200" cy="914400"/>
          </a:xfrm>
        </p:spPr>
        <p:txBody>
          <a:bodyPr anchor="b">
            <a:normAutofit/>
          </a:bodyPr>
          <a:lstStyle>
            <a:lvl1pPr algn="ctr">
              <a:defRPr sz="3300" spc="-3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500" cap="all" spc="38" baseline="0">
                <a:solidFill>
                  <a:schemeClr val="bg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9" name="Picture Placeholder 2"/>
          <p:cNvSpPr>
            <a:spLocks noGrp="1"/>
          </p:cNvSpPr>
          <p:nvPr>
            <p:ph type="pic" idx="10"/>
          </p:nvPr>
        </p:nvSpPr>
        <p:spPr>
          <a:xfrm>
            <a:off x="1" y="1"/>
            <a:ext cx="12191999" cy="3957850"/>
          </a:xfrm>
        </p:spPr>
        <p:txBody>
          <a:bodyPr tIns="457200">
            <a:normAutofit/>
          </a:bodyPr>
          <a:lstStyle>
            <a:lvl1pPr marL="0" indent="0" algn="ctr">
              <a:buNone/>
              <a:defRPr sz="15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7912"/>
            <a:ext cx="11035553" cy="1143000"/>
          </a:xfrm>
        </p:spPr>
        <p:txBody>
          <a:bodyPr/>
          <a:lstStyle>
            <a:lvl1pPr>
              <a:defRPr cap="none"/>
            </a:lvl1pPr>
          </a:lstStyle>
          <a:p>
            <a:r>
              <a:rPr lang="en-US" dirty="0"/>
              <a:t>Click To Edit Master Title Style</a:t>
            </a:r>
          </a:p>
        </p:txBody>
      </p:sp>
      <p:sp>
        <p:nvSpPr>
          <p:cNvPr id="3" name="Content Placeholder 2"/>
          <p:cNvSpPr>
            <a:spLocks noGrp="1"/>
          </p:cNvSpPr>
          <p:nvPr>
            <p:ph idx="1"/>
          </p:nvPr>
        </p:nvSpPr>
        <p:spPr>
          <a:xfrm>
            <a:off x="645464" y="1432111"/>
            <a:ext cx="10999688" cy="4457700"/>
          </a:xfrm>
        </p:spPr>
        <p:txBody>
          <a:bodyPr/>
          <a:lstStyle>
            <a:lvl1pPr marL="205740" indent="-171450">
              <a:buSzPct val="102000"/>
              <a:buFont typeface="Arial" panose="020B0604020202020204" pitchFamily="34" charset="0"/>
              <a:buChar char="•"/>
              <a:defRPr sz="3200"/>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smtClean="0"/>
              <a:t>6/7/2017</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
        <p:nvSpPr>
          <p:cNvPr id="8" name="Footer Placeholder 7"/>
          <p:cNvSpPr>
            <a:spLocks noGrp="1"/>
          </p:cNvSpPr>
          <p:nvPr>
            <p:ph type="ftr" sz="quarter" idx="11"/>
          </p:nvPr>
        </p:nvSpPr>
        <p:spPr>
          <a:xfrm>
            <a:off x="423395" y="6501652"/>
            <a:ext cx="6491381" cy="328503"/>
          </a:xfrm>
        </p:spPr>
        <p:txBody>
          <a:bodyPr/>
          <a:lstStyle>
            <a:lvl1pPr>
              <a:defRPr b="1"/>
            </a:lvl1pPr>
          </a:lstStyle>
          <a:p>
            <a:r>
              <a:rPr lang="en-US" dirty="0" smtClean="0"/>
              <a:t>Building a Best Place To Work</a:t>
            </a:r>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31851" y="2514600"/>
            <a:ext cx="10515600" cy="2743200"/>
          </a:xfrm>
        </p:spPr>
        <p:txBody>
          <a:bodyPr anchor="b">
            <a:normAutofit/>
          </a:bodyPr>
          <a:lstStyle>
            <a:lvl1pPr algn="ctr">
              <a:defRPr sz="3300" spc="-3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500" cap="all" spc="38" baseline="0">
                <a:solidFill>
                  <a:schemeClr val="bg1"/>
                </a:solidFill>
              </a:defRPr>
            </a:lvl1pPr>
            <a:lvl2pPr marL="342884" indent="0">
              <a:buNone/>
              <a:defRPr sz="1500"/>
            </a:lvl2pPr>
            <a:lvl3pPr marL="685766" indent="0">
              <a:buNone/>
              <a:defRPr sz="1350"/>
            </a:lvl3pPr>
            <a:lvl4pPr marL="1028649" indent="0">
              <a:buNone/>
              <a:defRPr sz="1200"/>
            </a:lvl4pPr>
            <a:lvl5pPr marL="1371532" indent="0">
              <a:buNone/>
              <a:defRPr sz="1200"/>
            </a:lvl5pPr>
            <a:lvl6pPr marL="1714415" indent="0">
              <a:buNone/>
              <a:defRPr sz="1200"/>
            </a:lvl6pPr>
            <a:lvl7pPr marL="2057297" indent="0">
              <a:buNone/>
              <a:defRPr sz="1200"/>
            </a:lvl7pPr>
            <a:lvl8pPr marL="2400180" indent="0">
              <a:buNone/>
              <a:defRPr sz="1200"/>
            </a:lvl8pPr>
            <a:lvl9pPr marL="2743064" indent="0">
              <a:buNone/>
              <a:defRPr sz="1200"/>
            </a:lvl9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6/7/2017</a:t>
            </a:r>
            <a:endParaRPr lang="en-US"/>
          </a:p>
        </p:txBody>
      </p:sp>
      <p:sp>
        <p:nvSpPr>
          <p:cNvPr id="6" name="Footer Placeholder 5"/>
          <p:cNvSpPr>
            <a:spLocks noGrp="1"/>
          </p:cNvSpPr>
          <p:nvPr>
            <p:ph type="ftr" sz="quarter" idx="11"/>
          </p:nvPr>
        </p:nvSpPr>
        <p:spPr/>
        <p:txBody>
          <a:bodyPr/>
          <a:lstStyle/>
          <a:p>
            <a:r>
              <a:rPr lang="en-US" smtClean="0"/>
              <a:t>Building a Best Place To Work</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350" b="1" cap="all" baseline="0">
                <a:latin typeface="+mj-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1527048" y="2481953"/>
            <a:ext cx="4498848" cy="3690257"/>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350" b="1" cap="all" baseline="0">
                <a:latin typeface="+mj-lt"/>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481953"/>
            <a:ext cx="4498848" cy="3690257"/>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6/7/2017</a:t>
            </a:r>
            <a:endParaRPr lang="en-US"/>
          </a:p>
        </p:txBody>
      </p:sp>
      <p:sp>
        <p:nvSpPr>
          <p:cNvPr id="8" name="Footer Placeholder 7"/>
          <p:cNvSpPr>
            <a:spLocks noGrp="1"/>
          </p:cNvSpPr>
          <p:nvPr>
            <p:ph type="ftr" sz="quarter" idx="11"/>
          </p:nvPr>
        </p:nvSpPr>
        <p:spPr/>
        <p:txBody>
          <a:bodyPr/>
          <a:lstStyle/>
          <a:p>
            <a:r>
              <a:rPr lang="en-US" smtClean="0"/>
              <a:t>Building a Best Place To Work</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6/7/2017</a:t>
            </a:r>
            <a:endParaRPr lang="en-US"/>
          </a:p>
        </p:txBody>
      </p:sp>
      <p:sp>
        <p:nvSpPr>
          <p:cNvPr id="4" name="Footer Placeholder 3"/>
          <p:cNvSpPr>
            <a:spLocks noGrp="1"/>
          </p:cNvSpPr>
          <p:nvPr>
            <p:ph type="ftr" sz="quarter" idx="11"/>
          </p:nvPr>
        </p:nvSpPr>
        <p:spPr/>
        <p:txBody>
          <a:bodyPr/>
          <a:lstStyle/>
          <a:p>
            <a:r>
              <a:rPr lang="en-US" smtClean="0"/>
              <a:t>Building a Best Place To Work</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8"/>
            <a:ext cx="3506788" cy="2880360"/>
          </a:xfrm>
        </p:spPr>
        <p:txBody>
          <a:bodyPr anchor="b">
            <a:normAutofit/>
          </a:bodyPr>
          <a:lstStyle>
            <a:lvl1pPr>
              <a:defRPr sz="2250"/>
            </a:lvl1pPr>
          </a:lstStyle>
          <a:p>
            <a:r>
              <a:rPr lang="en-US"/>
              <a:t>Click to edit Master title style</a:t>
            </a:r>
            <a:endParaRPr lang="en-US" dirty="0"/>
          </a:p>
        </p:txBody>
      </p:sp>
      <p:sp>
        <p:nvSpPr>
          <p:cNvPr id="3" name="Content Placeholder 2"/>
          <p:cNvSpPr>
            <a:spLocks noGrp="1"/>
          </p:cNvSpPr>
          <p:nvPr>
            <p:ph idx="1"/>
          </p:nvPr>
        </p:nvSpPr>
        <p:spPr>
          <a:xfrm>
            <a:off x="530359" y="457200"/>
            <a:ext cx="7242111" cy="5715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600"/>
              </a:spcBef>
              <a:buNone/>
              <a:defRPr sz="12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6/7/2017</a:t>
            </a:r>
            <a:endParaRPr lang="en-US"/>
          </a:p>
        </p:txBody>
      </p:sp>
      <p:sp>
        <p:nvSpPr>
          <p:cNvPr id="6" name="Footer Placeholder 5"/>
          <p:cNvSpPr>
            <a:spLocks noGrp="1"/>
          </p:cNvSpPr>
          <p:nvPr>
            <p:ph type="ftr" sz="quarter" idx="11"/>
          </p:nvPr>
        </p:nvSpPr>
        <p:spPr/>
        <p:txBody>
          <a:bodyPr/>
          <a:lstStyle/>
          <a:p>
            <a:r>
              <a:rPr lang="en-US" smtClean="0"/>
              <a:t>Building a Best Place To Work</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6281064"/>
            <a:ext cx="12172207" cy="591363"/>
          </a:xfrm>
          <a:prstGeom prst="rect">
            <a:avLst/>
          </a:prstGeom>
          <a:solidFill>
            <a:schemeClr val="accent1"/>
          </a:solidFill>
        </p:spPr>
      </p:pic>
      <p:sp>
        <p:nvSpPr>
          <p:cNvPr id="7" name="Rectangle 6"/>
          <p:cNvSpPr/>
          <p:nvPr userDrawn="1"/>
        </p:nvSpPr>
        <p:spPr>
          <a:xfrm>
            <a:off x="0" y="6300926"/>
            <a:ext cx="12192000" cy="571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09600" y="80683"/>
            <a:ext cx="11035553"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45464" y="1516799"/>
            <a:ext cx="10999688" cy="44577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187908" y="6501654"/>
            <a:ext cx="1534064" cy="328503"/>
          </a:xfrm>
          <a:prstGeom prst="rect">
            <a:avLst/>
          </a:prstGeom>
        </p:spPr>
        <p:txBody>
          <a:bodyPr vert="horz" lIns="91440" tIns="45720" rIns="91440" bIns="45720" rtlCol="0" anchor="ctr"/>
          <a:lstStyle>
            <a:lvl1pPr algn="r">
              <a:defRPr sz="1400" b="1">
                <a:solidFill>
                  <a:schemeClr val="bg1"/>
                </a:solidFill>
              </a:defRPr>
            </a:lvl1pPr>
          </a:lstStyle>
          <a:p>
            <a:r>
              <a:rPr lang="en-US" smtClean="0"/>
              <a:t>6/7/2017</a:t>
            </a:r>
            <a:endParaRPr lang="en-US" dirty="0"/>
          </a:p>
        </p:txBody>
      </p:sp>
      <p:sp>
        <p:nvSpPr>
          <p:cNvPr id="6" name="Slide Number Placeholder 5"/>
          <p:cNvSpPr>
            <a:spLocks noGrp="1"/>
          </p:cNvSpPr>
          <p:nvPr>
            <p:ph type="sldNum" sz="quarter" idx="4"/>
          </p:nvPr>
        </p:nvSpPr>
        <p:spPr>
          <a:xfrm>
            <a:off x="9796733" y="6501653"/>
            <a:ext cx="773503" cy="328503"/>
          </a:xfrm>
          <a:prstGeom prst="rect">
            <a:avLst/>
          </a:prstGeom>
        </p:spPr>
        <p:txBody>
          <a:bodyPr vert="horz" lIns="91440" tIns="45720" rIns="91440" bIns="45720" rtlCol="0" anchor="ctr"/>
          <a:lstStyle>
            <a:lvl1pPr algn="r">
              <a:defRPr sz="1400" b="1">
                <a:solidFill>
                  <a:schemeClr val="bg1"/>
                </a:solidFill>
              </a:defRPr>
            </a:lvl1pPr>
          </a:lstStyle>
          <a:p>
            <a:fld id="{E31375A4-56A4-47D6-9801-1991572033F7}" type="slidenum">
              <a:rPr lang="en-US" smtClean="0"/>
              <a:pPr/>
              <a:t>‹#›</a:t>
            </a:fld>
            <a:endParaRPr lang="en-US" dirty="0"/>
          </a:p>
        </p:txBody>
      </p:sp>
      <p:sp>
        <p:nvSpPr>
          <p:cNvPr id="5" name="Footer Placeholder 4"/>
          <p:cNvSpPr>
            <a:spLocks noGrp="1"/>
          </p:cNvSpPr>
          <p:nvPr>
            <p:ph type="ftr" sz="quarter" idx="3"/>
          </p:nvPr>
        </p:nvSpPr>
        <p:spPr>
          <a:xfrm>
            <a:off x="645464" y="6501654"/>
            <a:ext cx="6491381" cy="328503"/>
          </a:xfrm>
          <a:prstGeom prst="rect">
            <a:avLst/>
          </a:prstGeom>
        </p:spPr>
        <p:txBody>
          <a:bodyPr vert="horz" lIns="91440" tIns="45720" rIns="91440" bIns="45720" rtlCol="0" anchor="ctr"/>
          <a:lstStyle>
            <a:lvl1pPr algn="l">
              <a:defRPr sz="1400" b="1">
                <a:solidFill>
                  <a:schemeClr val="bg1"/>
                </a:solidFill>
              </a:defRPr>
            </a:lvl1pPr>
          </a:lstStyle>
          <a:p>
            <a:r>
              <a:rPr lang="en-US" dirty="0" smtClean="0"/>
              <a:t>Building a Best Place To Work</a:t>
            </a:r>
            <a:endParaRPr lang="en-US"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934399" y="6300927"/>
            <a:ext cx="1087271" cy="542647"/>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766" rtl="0" eaLnBrk="1" latinLnBrk="0" hangingPunct="1">
        <a:lnSpc>
          <a:spcPct val="90000"/>
        </a:lnSpc>
        <a:spcBef>
          <a:spcPct val="0"/>
        </a:spcBef>
        <a:buNone/>
        <a:defRPr sz="3600" kern="1200" cap="none" baseline="0">
          <a:solidFill>
            <a:schemeClr val="accent1"/>
          </a:solidFill>
          <a:latin typeface="Segoe UI Semibold" panose="020B0702040204020203" pitchFamily="34" charset="0"/>
          <a:ea typeface="+mj-ea"/>
          <a:cs typeface="Segoe UI Semibold" panose="020B0702040204020203" pitchFamily="34" charset="0"/>
        </a:defRPr>
      </a:lvl1pPr>
    </p:titleStyle>
    <p:bodyStyle>
      <a:lvl1pPr marL="205740" indent="-171450" algn="l" defTabSz="685800" rtl="0" eaLnBrk="1" latinLnBrk="0" hangingPunct="1">
        <a:lnSpc>
          <a:spcPct val="90000"/>
        </a:lnSpc>
        <a:spcBef>
          <a:spcPts val="1350"/>
        </a:spcBef>
        <a:buClr>
          <a:schemeClr val="accent1"/>
        </a:buClr>
        <a:buSzPct val="102000"/>
        <a:buFont typeface="Arial" pitchFamily="34" charset="0"/>
        <a:buChar char="•"/>
        <a:defRPr sz="3200" kern="1200">
          <a:solidFill>
            <a:schemeClr val="tx1"/>
          </a:solidFill>
          <a:latin typeface="Segoe UI Semilight" panose="020B0402040204020203" pitchFamily="34" charset="0"/>
          <a:ea typeface="+mn-ea"/>
          <a:cs typeface="Segoe UI Semilight" panose="020B0402040204020203" pitchFamily="34"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6.jp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1.jpeg"/><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69.jpe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gif"/><Relationship Id="rId18" Type="http://schemas.openxmlformats.org/officeDocument/2006/relationships/image" Target="../media/image40.jpeg"/><Relationship Id="rId3" Type="http://schemas.openxmlformats.org/officeDocument/2006/relationships/image" Target="../media/image26.png"/><Relationship Id="rId21" Type="http://schemas.openxmlformats.org/officeDocument/2006/relationships/image" Target="../media/image43.jpe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jpg"/><Relationship Id="rId2" Type="http://schemas.openxmlformats.org/officeDocument/2006/relationships/notesSlide" Target="../notesSlides/notesSlide7.xml"/><Relationship Id="rId16" Type="http://schemas.openxmlformats.org/officeDocument/2006/relationships/image" Target="../media/image38.jpeg"/><Relationship Id="rId20"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jpeg"/><Relationship Id="rId24" Type="http://schemas.openxmlformats.org/officeDocument/2006/relationships/image" Target="../media/image46.jpeg"/><Relationship Id="rId5" Type="http://schemas.openxmlformats.org/officeDocument/2006/relationships/image" Target="../media/image27.png"/><Relationship Id="rId15" Type="http://schemas.openxmlformats.org/officeDocument/2006/relationships/image" Target="../media/image37.jpeg"/><Relationship Id="rId23" Type="http://schemas.openxmlformats.org/officeDocument/2006/relationships/image" Target="../media/image45.jpeg"/><Relationship Id="rId10" Type="http://schemas.openxmlformats.org/officeDocument/2006/relationships/image" Target="../media/image32.jpeg"/><Relationship Id="rId19" Type="http://schemas.openxmlformats.org/officeDocument/2006/relationships/image" Target="../media/image41.jpeg"/><Relationship Id="rId4" Type="http://schemas.microsoft.com/office/2007/relationships/hdphoto" Target="../media/hdphoto1.wdp"/><Relationship Id="rId9" Type="http://schemas.openxmlformats.org/officeDocument/2006/relationships/image" Target="../media/image31.jpeg"/><Relationship Id="rId14" Type="http://schemas.openxmlformats.org/officeDocument/2006/relationships/image" Target="../media/image36.gif"/><Relationship Id="rId22"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0630" y="4937340"/>
            <a:ext cx="1659876" cy="1455486"/>
          </a:xfrm>
          <a:prstGeom prst="rect">
            <a:avLst/>
          </a:prstGeom>
        </p:spPr>
      </p:pic>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25685" y="4698432"/>
            <a:ext cx="1563968" cy="1371388"/>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03568" y="5054567"/>
            <a:ext cx="1222198" cy="1071702"/>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863912" y="4474912"/>
            <a:ext cx="1515103" cy="1328540"/>
          </a:xfrm>
          <a:prstGeom prst="rect">
            <a:avLst/>
          </a:prstGeom>
        </p:spPr>
      </p:pic>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09214" y="4862675"/>
            <a:ext cx="1659876" cy="145548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1843"/>
            <a:ext cx="12192000" cy="5231247"/>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76128" y="5940964"/>
            <a:ext cx="1425860" cy="1250286"/>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34955" y="5810091"/>
            <a:ext cx="1659876" cy="1455486"/>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88606" y="5400237"/>
            <a:ext cx="1512674" cy="1326410"/>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148982" y="5472840"/>
            <a:ext cx="1174346" cy="1029742"/>
          </a:xfrm>
          <a:prstGeom prst="rect">
            <a:avLst/>
          </a:prstGeom>
        </p:spPr>
      </p:pic>
      <p:sp>
        <p:nvSpPr>
          <p:cNvPr id="2" name="Title 1"/>
          <p:cNvSpPr>
            <a:spLocks noGrp="1"/>
          </p:cNvSpPr>
          <p:nvPr>
            <p:ph type="ctrTitle"/>
          </p:nvPr>
        </p:nvSpPr>
        <p:spPr>
          <a:xfrm>
            <a:off x="1915341" y="3916001"/>
            <a:ext cx="8343900" cy="914400"/>
          </a:xfrm>
        </p:spPr>
        <p:txBody>
          <a:bodyPr>
            <a:normAutofit/>
          </a:bodyPr>
          <a:lstStyle/>
          <a:p>
            <a:r>
              <a:rPr lang="en-US" sz="4000" dirty="0">
                <a:effectLst>
                  <a:glow rad="101600">
                    <a:srgbClr val="7030A0">
                      <a:alpha val="60000"/>
                    </a:srgbClr>
                  </a:glow>
                  <a:outerShdw blurRad="50800" dist="38100" dir="5400000" algn="t" rotWithShape="0">
                    <a:prstClr val="black">
                      <a:alpha val="40000"/>
                    </a:prstClr>
                  </a:outerShdw>
                </a:effectLst>
              </a:rPr>
              <a:t>Building a Best Place To Work</a:t>
            </a:r>
          </a:p>
        </p:txBody>
      </p:sp>
      <p:sp>
        <p:nvSpPr>
          <p:cNvPr id="3" name="Subtitle 2"/>
          <p:cNvSpPr>
            <a:spLocks noGrp="1"/>
          </p:cNvSpPr>
          <p:nvPr>
            <p:ph type="subTitle" idx="1"/>
          </p:nvPr>
        </p:nvSpPr>
        <p:spPr>
          <a:xfrm>
            <a:off x="1689058" y="4693078"/>
            <a:ext cx="8343900" cy="571500"/>
          </a:xfrm>
        </p:spPr>
        <p:txBody>
          <a:bodyPr>
            <a:normAutofit/>
          </a:bodyPr>
          <a:lstStyle/>
          <a:p>
            <a:r>
              <a:rPr lang="en-US" sz="2800" b="1" i="1" cap="none" dirty="0">
                <a:effectLst/>
                <a:ea typeface="Tahoma" panose="020B0604030504040204" pitchFamily="34" charset="0"/>
              </a:rPr>
              <a:t>(On a shoe-string budget!)</a:t>
            </a:r>
          </a:p>
        </p:txBody>
      </p:sp>
      <p:sp>
        <p:nvSpPr>
          <p:cNvPr id="13" name="TextBox 12"/>
          <p:cNvSpPr txBox="1"/>
          <p:nvPr/>
        </p:nvSpPr>
        <p:spPr>
          <a:xfrm>
            <a:off x="111345" y="5810091"/>
            <a:ext cx="3530515" cy="830997"/>
          </a:xfrm>
          <a:prstGeom prst="rect">
            <a:avLst/>
          </a:prstGeom>
          <a:noFill/>
          <a:ln>
            <a:noFill/>
          </a:ln>
        </p:spPr>
        <p:txBody>
          <a:bodyPr wrap="square" rtlCol="0">
            <a:spAutoFit/>
          </a:bodyPr>
          <a:lstStyle/>
          <a:p>
            <a:r>
              <a:rPr lang="en-US" sz="2400" b="1" dirty="0">
                <a:solidFill>
                  <a:schemeClr val="bg1"/>
                </a:solidFill>
                <a:latin typeface="Segoe UI Semilight" panose="020B0402040204020203" pitchFamily="34" charset="0"/>
                <a:cs typeface="Segoe UI Semilight" panose="020B0402040204020203" pitchFamily="34" charset="0"/>
              </a:rPr>
              <a:t>Cami Hanson</a:t>
            </a:r>
          </a:p>
          <a:p>
            <a:r>
              <a:rPr lang="en-US" sz="2400" dirty="0">
                <a:solidFill>
                  <a:schemeClr val="bg1"/>
                </a:solidFill>
                <a:latin typeface="Segoe UI Semilight" panose="020B0402040204020203" pitchFamily="34" charset="0"/>
                <a:cs typeface="Segoe UI Semilight" panose="020B0402040204020203" pitchFamily="34" charset="0"/>
              </a:rPr>
              <a:t>COO</a:t>
            </a:r>
          </a:p>
        </p:txBody>
      </p:sp>
      <p:sp>
        <p:nvSpPr>
          <p:cNvPr id="14" name="TextBox 13"/>
          <p:cNvSpPr txBox="1"/>
          <p:nvPr/>
        </p:nvSpPr>
        <p:spPr>
          <a:xfrm>
            <a:off x="2202837" y="5823893"/>
            <a:ext cx="4662056" cy="830997"/>
          </a:xfrm>
          <a:prstGeom prst="rect">
            <a:avLst/>
          </a:prstGeom>
          <a:noFill/>
          <a:ln>
            <a:noFill/>
          </a:ln>
        </p:spPr>
        <p:txBody>
          <a:bodyPr wrap="square" rtlCol="0">
            <a:spAutoFit/>
          </a:bodyPr>
          <a:lstStyle/>
          <a:p>
            <a:r>
              <a:rPr lang="en-US" sz="2400" b="1" dirty="0">
                <a:solidFill>
                  <a:schemeClr val="bg1"/>
                </a:solidFill>
                <a:latin typeface="Segoe UI Semilight" panose="020B0402040204020203" pitchFamily="34" charset="0"/>
                <a:cs typeface="Segoe UI Semilight" panose="020B0402040204020203" pitchFamily="34" charset="0"/>
              </a:rPr>
              <a:t>Amy Trosine, </a:t>
            </a:r>
            <a:r>
              <a:rPr lang="en-US" sz="2400" dirty="0">
                <a:solidFill>
                  <a:schemeClr val="bg1"/>
                </a:solidFill>
                <a:latin typeface="Segoe UI Semilight" panose="020B0402040204020203" pitchFamily="34" charset="0"/>
                <a:cs typeface="Segoe UI Semilight" panose="020B0402040204020203" pitchFamily="34" charset="0"/>
              </a:rPr>
              <a:t>SPHR, SHRM-SCP</a:t>
            </a:r>
          </a:p>
          <a:p>
            <a:r>
              <a:rPr lang="en-US" sz="2400" dirty="0">
                <a:solidFill>
                  <a:schemeClr val="bg1"/>
                </a:solidFill>
                <a:latin typeface="Segoe UI Semilight" panose="020B0402040204020203" pitchFamily="34" charset="0"/>
                <a:cs typeface="Segoe UI Semilight" panose="020B0402040204020203" pitchFamily="34" charset="0"/>
              </a:rPr>
              <a:t>HR Manager</a:t>
            </a:r>
          </a:p>
        </p:txBody>
      </p:sp>
      <p:sp>
        <p:nvSpPr>
          <p:cNvPr id="15" name="TextBox 14"/>
          <p:cNvSpPr txBox="1"/>
          <p:nvPr/>
        </p:nvSpPr>
        <p:spPr>
          <a:xfrm>
            <a:off x="137470" y="5228015"/>
            <a:ext cx="3692237" cy="400110"/>
          </a:xfrm>
          <a:prstGeom prst="rect">
            <a:avLst/>
          </a:prstGeom>
          <a:noFill/>
          <a:ln>
            <a:noFill/>
          </a:ln>
        </p:spPr>
        <p:txBody>
          <a:bodyPr wrap="square" rtlCol="0">
            <a:spAutoFit/>
          </a:bodyPr>
          <a:lstStyle/>
          <a:p>
            <a:r>
              <a:rPr lang="en-US" sz="2000" i="1" dirty="0">
                <a:solidFill>
                  <a:schemeClr val="bg1"/>
                </a:solidFill>
                <a:latin typeface="Segoe UI Semilight" panose="020B0402040204020203" pitchFamily="34" charset="0"/>
                <a:cs typeface="Segoe UI Semilight" panose="020B0402040204020203" pitchFamily="34" charset="0"/>
              </a:rPr>
              <a:t>Presented by</a:t>
            </a:r>
          </a:p>
        </p:txBody>
      </p:sp>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46189" y="5272435"/>
            <a:ext cx="1590097" cy="1058137"/>
          </a:xfrm>
          <a:prstGeom prst="rect">
            <a:avLst/>
          </a:prstGeom>
        </p:spPr>
      </p:pic>
      <p:sp>
        <p:nvSpPr>
          <p:cNvPr id="10" name="TextBox 9"/>
          <p:cNvSpPr txBox="1"/>
          <p:nvPr/>
        </p:nvSpPr>
        <p:spPr>
          <a:xfrm>
            <a:off x="7144497" y="6369769"/>
            <a:ext cx="4831798" cy="400110"/>
          </a:xfrm>
          <a:prstGeom prst="rect">
            <a:avLst/>
          </a:prstGeom>
          <a:solidFill>
            <a:schemeClr val="bg1"/>
          </a:solidFill>
          <a:ln>
            <a:noFill/>
          </a:ln>
        </p:spPr>
        <p:txBody>
          <a:bodyPr wrap="square" rtlCol="0">
            <a:spAutoFit/>
          </a:bodyPr>
          <a:lstStyle/>
          <a:p>
            <a:r>
              <a:rPr lang="en-US" sz="2000" dirty="0">
                <a:solidFill>
                  <a:schemeClr val="accent2">
                    <a:lumMod val="75000"/>
                  </a:schemeClr>
                </a:solidFill>
                <a:latin typeface="Candara" panose="020E0502030303020204" pitchFamily="34" charset="0"/>
                <a:cs typeface="Segoe UI Semilight" panose="020B0402040204020203" pitchFamily="34" charset="0"/>
              </a:rPr>
              <a:t>2017 Washington </a:t>
            </a:r>
            <a:r>
              <a:rPr lang="en-US" sz="2000" dirty="0">
                <a:solidFill>
                  <a:schemeClr val="accent2">
                    <a:lumMod val="75000"/>
                  </a:schemeClr>
                </a:solidFill>
                <a:latin typeface="Arial Black" panose="020B0A04020102020204" pitchFamily="34" charset="0"/>
                <a:cs typeface="Segoe UI Semilight" panose="020B0402040204020203" pitchFamily="34" charset="0"/>
              </a:rPr>
              <a:t>Leadership Summit</a:t>
            </a:r>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56" y="0"/>
            <a:ext cx="8686801" cy="1143000"/>
          </a:xfrm>
        </p:spPr>
        <p:txBody>
          <a:bodyPr/>
          <a:lstStyle/>
          <a:p>
            <a:r>
              <a:rPr lang="en-US" dirty="0"/>
              <a:t>Fringe Benefits – (Tier 1: the Big Stuff)</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35327" y="1328254"/>
            <a:ext cx="5017989" cy="4889466"/>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8184995" y="1641632"/>
            <a:ext cx="2711468" cy="707886"/>
          </a:xfrm>
          <a:prstGeom prst="rect">
            <a:avLst/>
          </a:prstGeom>
          <a:solidFill>
            <a:schemeClr val="accent1"/>
          </a:solidFill>
        </p:spPr>
        <p:txBody>
          <a:bodyPr wrap="square" rtlCol="0">
            <a:spAutoFit/>
          </a:bodyPr>
          <a:lstStyle/>
          <a:p>
            <a:pPr algn="ctr"/>
            <a:r>
              <a:rPr lang="en-US" sz="4000" dirty="0">
                <a:solidFill>
                  <a:schemeClr val="bg1"/>
                </a:solidFill>
              </a:rPr>
              <a:t>Generous</a:t>
            </a:r>
          </a:p>
        </p:txBody>
      </p:sp>
      <p:sp>
        <p:nvSpPr>
          <p:cNvPr id="8" name="TextBox 7"/>
          <p:cNvSpPr txBox="1"/>
          <p:nvPr/>
        </p:nvSpPr>
        <p:spPr>
          <a:xfrm>
            <a:off x="8510526" y="2752327"/>
            <a:ext cx="2060406" cy="726851"/>
          </a:xfrm>
          <a:prstGeom prst="rect">
            <a:avLst/>
          </a:prstGeom>
          <a:solidFill>
            <a:schemeClr val="accent1"/>
          </a:solidFill>
        </p:spPr>
        <p:txBody>
          <a:bodyPr wrap="square" rtlCol="0">
            <a:spAutoFit/>
          </a:bodyPr>
          <a:lstStyle/>
          <a:p>
            <a:pPr algn="ctr"/>
            <a:r>
              <a:rPr lang="en-US" sz="4000" dirty="0">
                <a:solidFill>
                  <a:schemeClr val="bg1"/>
                </a:solidFill>
              </a:rPr>
              <a:t>Time</a:t>
            </a:r>
          </a:p>
        </p:txBody>
      </p:sp>
      <p:sp>
        <p:nvSpPr>
          <p:cNvPr id="9" name="TextBox 8"/>
          <p:cNvSpPr txBox="1"/>
          <p:nvPr/>
        </p:nvSpPr>
        <p:spPr>
          <a:xfrm>
            <a:off x="8836057" y="3881987"/>
            <a:ext cx="1538444" cy="707886"/>
          </a:xfrm>
          <a:prstGeom prst="rect">
            <a:avLst/>
          </a:prstGeom>
          <a:solidFill>
            <a:schemeClr val="accent1"/>
          </a:solidFill>
        </p:spPr>
        <p:txBody>
          <a:bodyPr wrap="square" rtlCol="0">
            <a:spAutoFit/>
          </a:bodyPr>
          <a:lstStyle/>
          <a:p>
            <a:pPr algn="ctr"/>
            <a:r>
              <a:rPr lang="en-US" sz="4000" dirty="0">
                <a:solidFill>
                  <a:schemeClr val="bg1"/>
                </a:solidFill>
              </a:rPr>
              <a:t>Off</a:t>
            </a:r>
          </a:p>
        </p:txBody>
      </p:sp>
      <p:sp>
        <p:nvSpPr>
          <p:cNvPr id="3" name="Date Placeholder 2"/>
          <p:cNvSpPr>
            <a:spLocks noGrp="1"/>
          </p:cNvSpPr>
          <p:nvPr>
            <p:ph type="dt" sz="half" idx="10"/>
          </p:nvPr>
        </p:nvSpPr>
        <p:spPr/>
        <p:txBody>
          <a:bodyPr/>
          <a:lstStyle/>
          <a:p>
            <a:r>
              <a:rPr lang="en-US" smtClean="0"/>
              <a:t>6/7/2017</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10</a:t>
            </a:fld>
            <a:endParaRPr lang="en-US" dirty="0"/>
          </a:p>
        </p:txBody>
      </p:sp>
      <p:sp>
        <p:nvSpPr>
          <p:cNvPr id="7" name="Footer Placeholder 6"/>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40811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rot="309909">
            <a:off x="191658" y="1015876"/>
            <a:ext cx="3980688" cy="3474720"/>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191658" y="-228600"/>
            <a:ext cx="8686801" cy="1143000"/>
          </a:xfrm>
        </p:spPr>
        <p:txBody>
          <a:bodyPr/>
          <a:lstStyle/>
          <a:p>
            <a:r>
              <a:rPr lang="en-US" dirty="0"/>
              <a:t>Fringe Benefits – (Tier 2: the FUN Stuff) </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85577" y="3377802"/>
            <a:ext cx="2818467" cy="2671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462640" y="1015876"/>
            <a:ext cx="5272071" cy="707886"/>
          </a:xfrm>
          <a:prstGeom prst="rect">
            <a:avLst/>
          </a:prstGeom>
          <a:solidFill>
            <a:schemeClr val="accent1"/>
          </a:solidFill>
        </p:spPr>
        <p:txBody>
          <a:bodyPr wrap="square" rtlCol="0">
            <a:spAutoFit/>
          </a:bodyPr>
          <a:lstStyle/>
          <a:p>
            <a:pPr algn="ctr"/>
            <a:r>
              <a:rPr lang="en-US" sz="4000" dirty="0">
                <a:solidFill>
                  <a:schemeClr val="bg1"/>
                </a:solidFill>
              </a:rPr>
              <a:t>Paid Parking</a:t>
            </a:r>
          </a:p>
        </p:txBody>
      </p:sp>
      <p:sp>
        <p:nvSpPr>
          <p:cNvPr id="8" name="TextBox 7"/>
          <p:cNvSpPr txBox="1"/>
          <p:nvPr/>
        </p:nvSpPr>
        <p:spPr>
          <a:xfrm>
            <a:off x="6462640" y="2813904"/>
            <a:ext cx="5272071" cy="1323439"/>
          </a:xfrm>
          <a:prstGeom prst="rect">
            <a:avLst/>
          </a:prstGeom>
          <a:solidFill>
            <a:schemeClr val="accent1"/>
          </a:solidFill>
        </p:spPr>
        <p:txBody>
          <a:bodyPr wrap="square" rtlCol="0">
            <a:spAutoFit/>
          </a:bodyPr>
          <a:lstStyle/>
          <a:p>
            <a:pPr algn="ctr"/>
            <a:r>
              <a:rPr lang="en-US" sz="4000" dirty="0">
                <a:solidFill>
                  <a:schemeClr val="bg1"/>
                </a:solidFill>
              </a:rPr>
              <a:t>Relaxed Professional Dress Days</a:t>
            </a:r>
          </a:p>
        </p:txBody>
      </p:sp>
      <p:sp>
        <p:nvSpPr>
          <p:cNvPr id="9" name="TextBox 8"/>
          <p:cNvSpPr txBox="1"/>
          <p:nvPr/>
        </p:nvSpPr>
        <p:spPr>
          <a:xfrm>
            <a:off x="6462640" y="1899096"/>
            <a:ext cx="5272071" cy="707886"/>
          </a:xfrm>
          <a:prstGeom prst="rect">
            <a:avLst/>
          </a:prstGeom>
          <a:solidFill>
            <a:schemeClr val="accent1"/>
          </a:solidFill>
        </p:spPr>
        <p:txBody>
          <a:bodyPr wrap="square" rtlCol="0">
            <a:spAutoFit/>
          </a:bodyPr>
          <a:lstStyle/>
          <a:p>
            <a:pPr algn="ctr"/>
            <a:r>
              <a:rPr lang="en-US" sz="4000" dirty="0">
                <a:solidFill>
                  <a:schemeClr val="bg1"/>
                </a:solidFill>
              </a:rPr>
              <a:t>Cell Phone </a:t>
            </a:r>
            <a:r>
              <a:rPr lang="en-US" sz="4000" dirty="0" err="1">
                <a:solidFill>
                  <a:schemeClr val="bg1"/>
                </a:solidFill>
              </a:rPr>
              <a:t>Reimb</a:t>
            </a:r>
            <a:endParaRPr lang="en-US" sz="4000" dirty="0">
              <a:solidFill>
                <a:schemeClr val="bg1"/>
              </a:solidFill>
            </a:endParaRPr>
          </a:p>
        </p:txBody>
      </p:sp>
      <p:sp>
        <p:nvSpPr>
          <p:cNvPr id="10" name="TextBox 9"/>
          <p:cNvSpPr txBox="1"/>
          <p:nvPr/>
        </p:nvSpPr>
        <p:spPr>
          <a:xfrm>
            <a:off x="6462639" y="4272987"/>
            <a:ext cx="5272071" cy="707886"/>
          </a:xfrm>
          <a:prstGeom prst="rect">
            <a:avLst/>
          </a:prstGeom>
          <a:solidFill>
            <a:schemeClr val="accent1"/>
          </a:solidFill>
        </p:spPr>
        <p:txBody>
          <a:bodyPr wrap="square" rtlCol="0">
            <a:spAutoFit/>
          </a:bodyPr>
          <a:lstStyle/>
          <a:p>
            <a:pPr algn="ctr"/>
            <a:r>
              <a:rPr lang="en-US" sz="4000" dirty="0">
                <a:solidFill>
                  <a:schemeClr val="bg1"/>
                </a:solidFill>
              </a:rPr>
              <a:t>Office Snacks</a:t>
            </a:r>
          </a:p>
        </p:txBody>
      </p:sp>
      <p:sp>
        <p:nvSpPr>
          <p:cNvPr id="11" name="TextBox 10"/>
          <p:cNvSpPr txBox="1"/>
          <p:nvPr/>
        </p:nvSpPr>
        <p:spPr>
          <a:xfrm>
            <a:off x="6462639" y="5151952"/>
            <a:ext cx="5272071" cy="707886"/>
          </a:xfrm>
          <a:prstGeom prst="rect">
            <a:avLst/>
          </a:prstGeom>
          <a:solidFill>
            <a:schemeClr val="accent1"/>
          </a:solidFill>
        </p:spPr>
        <p:txBody>
          <a:bodyPr wrap="square" rtlCol="0">
            <a:spAutoFit/>
          </a:bodyPr>
          <a:lstStyle/>
          <a:p>
            <a:pPr algn="ctr"/>
            <a:r>
              <a:rPr lang="en-US" sz="4000" dirty="0">
                <a:solidFill>
                  <a:schemeClr val="bg1"/>
                </a:solidFill>
              </a:rPr>
              <a:t>Great Discounts</a:t>
            </a:r>
          </a:p>
        </p:txBody>
      </p:sp>
      <p:sp>
        <p:nvSpPr>
          <p:cNvPr id="4" name="Date Placeholder 3"/>
          <p:cNvSpPr>
            <a:spLocks noGrp="1"/>
          </p:cNvSpPr>
          <p:nvPr>
            <p:ph type="dt" sz="half" idx="10"/>
          </p:nvPr>
        </p:nvSpPr>
        <p:spPr/>
        <p:txBody>
          <a:bodyPr/>
          <a:lstStyle/>
          <a:p>
            <a:r>
              <a:rPr lang="en-US" smtClean="0"/>
              <a:t>6/7/2017</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11</a:t>
            </a:fld>
            <a:endParaRPr lang="en-US" dirty="0"/>
          </a:p>
        </p:txBody>
      </p:sp>
      <p:sp>
        <p:nvSpPr>
          <p:cNvPr id="12" name="Footer Placeholder 11"/>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391099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ppt_x"/>
                                          </p:val>
                                        </p:tav>
                                        <p:tav tm="100000">
                                          <p:val>
                                            <p:strVal val="#ppt_x"/>
                                          </p:val>
                                        </p:tav>
                                      </p:tavLst>
                                    </p:anim>
                                    <p:anim calcmode="lin" valueType="num">
                                      <p:cBhvr additive="base">
                                        <p:cTn id="26" dur="75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750" fill="hold"/>
                                        <p:tgtEl>
                                          <p:spTgt spid="10"/>
                                        </p:tgtEl>
                                        <p:attrNameLst>
                                          <p:attrName>ppt_x</p:attrName>
                                        </p:attrNameLst>
                                      </p:cBhvr>
                                      <p:tavLst>
                                        <p:tav tm="0">
                                          <p:val>
                                            <p:strVal val="#ppt_x"/>
                                          </p:val>
                                        </p:tav>
                                        <p:tav tm="100000">
                                          <p:val>
                                            <p:strVal val="#ppt_x"/>
                                          </p:val>
                                        </p:tav>
                                      </p:tavLst>
                                    </p:anim>
                                    <p:anim calcmode="lin" valueType="num">
                                      <p:cBhvr additive="base">
                                        <p:cTn id="31" dur="750" fill="hold"/>
                                        <p:tgtEl>
                                          <p:spTgt spid="10"/>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ppt_x"/>
                                          </p:val>
                                        </p:tav>
                                        <p:tav tm="100000">
                                          <p:val>
                                            <p:strVal val="#ppt_x"/>
                                          </p:val>
                                        </p:tav>
                                      </p:tavLst>
                                    </p:anim>
                                    <p:anim calcmode="lin" valueType="num">
                                      <p:cBhvr additive="base">
                                        <p:cTn id="36"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9" y="0"/>
            <a:ext cx="12084681" cy="1143000"/>
          </a:xfrm>
        </p:spPr>
        <p:txBody>
          <a:bodyPr/>
          <a:lstStyle/>
          <a:p>
            <a:r>
              <a:rPr lang="en-US" dirty="0"/>
              <a:t>Encourage Wellness and Satisfaction (</a:t>
            </a:r>
            <a:r>
              <a:rPr lang="en-US" sz="2800" dirty="0"/>
              <a:t>more</a:t>
            </a:r>
            <a:r>
              <a:rPr lang="en-US" dirty="0"/>
              <a:t> </a:t>
            </a:r>
            <a:r>
              <a:rPr lang="en-US" sz="2800" dirty="0"/>
              <a:t>Tier 2: FUN Stuff)</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72564">
            <a:off x="6937598" y="1481397"/>
            <a:ext cx="4473934" cy="4690713"/>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515119" y="2093788"/>
            <a:ext cx="5272071" cy="707886"/>
          </a:xfrm>
          <a:prstGeom prst="rect">
            <a:avLst/>
          </a:prstGeom>
          <a:solidFill>
            <a:schemeClr val="accent1"/>
          </a:solidFill>
        </p:spPr>
        <p:txBody>
          <a:bodyPr wrap="square" rtlCol="0">
            <a:spAutoFit/>
          </a:bodyPr>
          <a:lstStyle/>
          <a:p>
            <a:pPr algn="ctr"/>
            <a:r>
              <a:rPr lang="en-US" sz="4000" dirty="0">
                <a:solidFill>
                  <a:schemeClr val="bg1"/>
                </a:solidFill>
              </a:rPr>
              <a:t>Work/Life Satisfaction</a:t>
            </a:r>
          </a:p>
        </p:txBody>
      </p:sp>
      <p:sp>
        <p:nvSpPr>
          <p:cNvPr id="6" name="TextBox 5"/>
          <p:cNvSpPr txBox="1"/>
          <p:nvPr/>
        </p:nvSpPr>
        <p:spPr>
          <a:xfrm>
            <a:off x="1639203" y="3654177"/>
            <a:ext cx="5272071" cy="707886"/>
          </a:xfrm>
          <a:prstGeom prst="rect">
            <a:avLst/>
          </a:prstGeom>
          <a:solidFill>
            <a:schemeClr val="accent1"/>
          </a:solidFill>
        </p:spPr>
        <p:txBody>
          <a:bodyPr wrap="square" rtlCol="0">
            <a:spAutoFit/>
          </a:bodyPr>
          <a:lstStyle/>
          <a:p>
            <a:pPr algn="ctr"/>
            <a:r>
              <a:rPr lang="en-US" sz="4000" dirty="0">
                <a:solidFill>
                  <a:schemeClr val="bg1"/>
                </a:solidFill>
              </a:rPr>
              <a:t>Personal Development</a:t>
            </a:r>
          </a:p>
        </p:txBody>
      </p:sp>
      <p:sp>
        <p:nvSpPr>
          <p:cNvPr id="3" name="Date Placeholder 2"/>
          <p:cNvSpPr>
            <a:spLocks noGrp="1"/>
          </p:cNvSpPr>
          <p:nvPr>
            <p:ph type="dt" sz="half" idx="10"/>
          </p:nvPr>
        </p:nvSpPr>
        <p:spPr/>
        <p:txBody>
          <a:bodyPr/>
          <a:lstStyle/>
          <a:p>
            <a:r>
              <a:rPr lang="en-US" smtClean="0"/>
              <a:t>6/7/2017</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12</a:t>
            </a:fld>
            <a:endParaRPr lang="en-US" dirty="0"/>
          </a:p>
        </p:txBody>
      </p:sp>
      <p:sp>
        <p:nvSpPr>
          <p:cNvPr id="8" name="Footer Placeholder 7"/>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313962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5130">
            <a:off x="8292019" y="278446"/>
            <a:ext cx="3726816" cy="5106355"/>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r>
              <a:rPr lang="en-US" dirty="0"/>
              <a:t>Flexibility</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405898">
            <a:off x="6205284" y="3238279"/>
            <a:ext cx="2770093" cy="3075987"/>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1264627" y="1309085"/>
            <a:ext cx="6406319" cy="707886"/>
          </a:xfrm>
          <a:prstGeom prst="rect">
            <a:avLst/>
          </a:prstGeom>
          <a:solidFill>
            <a:schemeClr val="accent1"/>
          </a:solidFill>
        </p:spPr>
        <p:txBody>
          <a:bodyPr wrap="square" rtlCol="0">
            <a:spAutoFit/>
          </a:bodyPr>
          <a:lstStyle/>
          <a:p>
            <a:pPr algn="ctr"/>
            <a:r>
              <a:rPr lang="en-US" sz="4000" dirty="0">
                <a:solidFill>
                  <a:schemeClr val="bg1"/>
                </a:solidFill>
              </a:rPr>
              <a:t>4 Day Work Week since ‘79</a:t>
            </a:r>
          </a:p>
        </p:txBody>
      </p:sp>
      <p:sp>
        <p:nvSpPr>
          <p:cNvPr id="8" name="TextBox 7"/>
          <p:cNvSpPr txBox="1"/>
          <p:nvPr/>
        </p:nvSpPr>
        <p:spPr>
          <a:xfrm>
            <a:off x="609185" y="2377947"/>
            <a:ext cx="5272071" cy="707886"/>
          </a:xfrm>
          <a:prstGeom prst="rect">
            <a:avLst/>
          </a:prstGeom>
          <a:solidFill>
            <a:schemeClr val="accent1"/>
          </a:solidFill>
        </p:spPr>
        <p:txBody>
          <a:bodyPr wrap="square" rtlCol="0">
            <a:spAutoFit/>
          </a:bodyPr>
          <a:lstStyle/>
          <a:p>
            <a:pPr algn="ctr"/>
            <a:r>
              <a:rPr lang="en-US" sz="4000" dirty="0">
                <a:solidFill>
                  <a:schemeClr val="bg1"/>
                </a:solidFill>
              </a:rPr>
              <a:t>Flexible work options</a:t>
            </a:r>
          </a:p>
        </p:txBody>
      </p: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rot="186661">
            <a:off x="2937887" y="3497210"/>
            <a:ext cx="3340608" cy="2615184"/>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Date Placeholder 3"/>
          <p:cNvSpPr>
            <a:spLocks noGrp="1"/>
          </p:cNvSpPr>
          <p:nvPr>
            <p:ph type="dt" sz="half" idx="10"/>
          </p:nvPr>
        </p:nvSpPr>
        <p:spPr/>
        <p:txBody>
          <a:bodyPr/>
          <a:lstStyle/>
          <a:p>
            <a:r>
              <a:rPr lang="en-US" smtClean="0"/>
              <a:t>6/7/2017</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13</a:t>
            </a:fld>
            <a:endParaRPr lang="en-US" dirty="0"/>
          </a:p>
        </p:txBody>
      </p:sp>
      <p:sp>
        <p:nvSpPr>
          <p:cNvPr id="10" name="Footer Placeholder 9"/>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7626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7"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2250"/>
                            </p:stCondLst>
                            <p:childTnLst>
                              <p:par>
                                <p:cTn id="22" presetID="17"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24" y="0"/>
            <a:ext cx="11035553" cy="1143000"/>
          </a:xfrm>
        </p:spPr>
        <p:txBody>
          <a:bodyPr/>
          <a:lstStyle/>
          <a:p>
            <a:r>
              <a:rPr lang="en-US" dirty="0"/>
              <a:t>Communication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124" y="1654369"/>
            <a:ext cx="4987577" cy="3934554"/>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5928900" y="1300426"/>
            <a:ext cx="5272071" cy="707886"/>
          </a:xfrm>
          <a:prstGeom prst="rect">
            <a:avLst/>
          </a:prstGeom>
          <a:solidFill>
            <a:schemeClr val="accent1"/>
          </a:solidFill>
        </p:spPr>
        <p:txBody>
          <a:bodyPr wrap="square" rtlCol="0">
            <a:spAutoFit/>
          </a:bodyPr>
          <a:lstStyle/>
          <a:p>
            <a:pPr algn="ctr"/>
            <a:r>
              <a:rPr lang="en-US" sz="4000" dirty="0">
                <a:solidFill>
                  <a:schemeClr val="bg1"/>
                </a:solidFill>
              </a:rPr>
              <a:t>Transparency</a:t>
            </a:r>
          </a:p>
        </p:txBody>
      </p:sp>
      <p:sp>
        <p:nvSpPr>
          <p:cNvPr id="6" name="TextBox 5"/>
          <p:cNvSpPr txBox="1"/>
          <p:nvPr/>
        </p:nvSpPr>
        <p:spPr>
          <a:xfrm>
            <a:off x="5928900" y="2188112"/>
            <a:ext cx="5272071" cy="707886"/>
          </a:xfrm>
          <a:prstGeom prst="rect">
            <a:avLst/>
          </a:prstGeom>
          <a:solidFill>
            <a:schemeClr val="accent1"/>
          </a:solidFill>
        </p:spPr>
        <p:txBody>
          <a:bodyPr wrap="square" rtlCol="0">
            <a:spAutoFit/>
          </a:bodyPr>
          <a:lstStyle/>
          <a:p>
            <a:pPr algn="ctr"/>
            <a:r>
              <a:rPr lang="en-US" sz="4000" dirty="0">
                <a:solidFill>
                  <a:schemeClr val="bg1"/>
                </a:solidFill>
              </a:rPr>
              <a:t>Message Kits</a:t>
            </a:r>
          </a:p>
        </p:txBody>
      </p:sp>
      <p:sp>
        <p:nvSpPr>
          <p:cNvPr id="7" name="TextBox 6"/>
          <p:cNvSpPr txBox="1"/>
          <p:nvPr/>
        </p:nvSpPr>
        <p:spPr>
          <a:xfrm>
            <a:off x="5928899" y="3090731"/>
            <a:ext cx="5272071" cy="707886"/>
          </a:xfrm>
          <a:prstGeom prst="rect">
            <a:avLst/>
          </a:prstGeom>
          <a:solidFill>
            <a:schemeClr val="accent1"/>
          </a:solidFill>
        </p:spPr>
        <p:txBody>
          <a:bodyPr wrap="square" rtlCol="0">
            <a:spAutoFit/>
          </a:bodyPr>
          <a:lstStyle/>
          <a:p>
            <a:pPr algn="ctr"/>
            <a:r>
              <a:rPr lang="en-US" sz="4000" dirty="0">
                <a:solidFill>
                  <a:schemeClr val="bg1"/>
                </a:solidFill>
              </a:rPr>
              <a:t>Employee Involvement</a:t>
            </a:r>
          </a:p>
        </p:txBody>
      </p:sp>
      <p:sp>
        <p:nvSpPr>
          <p:cNvPr id="8" name="TextBox 7"/>
          <p:cNvSpPr txBox="1"/>
          <p:nvPr/>
        </p:nvSpPr>
        <p:spPr>
          <a:xfrm>
            <a:off x="5928898" y="3978417"/>
            <a:ext cx="5272071" cy="707886"/>
          </a:xfrm>
          <a:prstGeom prst="rect">
            <a:avLst/>
          </a:prstGeom>
          <a:solidFill>
            <a:schemeClr val="accent1"/>
          </a:solidFill>
        </p:spPr>
        <p:txBody>
          <a:bodyPr wrap="square" rtlCol="0">
            <a:spAutoFit/>
          </a:bodyPr>
          <a:lstStyle/>
          <a:p>
            <a:pPr algn="ctr"/>
            <a:r>
              <a:rPr lang="en-US" sz="4000" dirty="0">
                <a:solidFill>
                  <a:schemeClr val="bg1"/>
                </a:solidFill>
              </a:rPr>
              <a:t>Seek Feedback</a:t>
            </a:r>
          </a:p>
        </p:txBody>
      </p:sp>
      <p:sp>
        <p:nvSpPr>
          <p:cNvPr id="9" name="TextBox 8"/>
          <p:cNvSpPr txBox="1"/>
          <p:nvPr/>
        </p:nvSpPr>
        <p:spPr>
          <a:xfrm>
            <a:off x="5928897" y="4904689"/>
            <a:ext cx="5272071" cy="707886"/>
          </a:xfrm>
          <a:prstGeom prst="rect">
            <a:avLst/>
          </a:prstGeom>
          <a:solidFill>
            <a:schemeClr val="accent1"/>
          </a:solidFill>
        </p:spPr>
        <p:txBody>
          <a:bodyPr wrap="square" rtlCol="0">
            <a:spAutoFit/>
          </a:bodyPr>
          <a:lstStyle/>
          <a:p>
            <a:pPr algn="ctr"/>
            <a:r>
              <a:rPr lang="en-US" sz="4000" dirty="0">
                <a:solidFill>
                  <a:schemeClr val="bg1"/>
                </a:solidFill>
              </a:rPr>
              <a:t>Kill That Stupid Rule!</a:t>
            </a:r>
          </a:p>
        </p:txBody>
      </p:sp>
      <p:sp>
        <p:nvSpPr>
          <p:cNvPr id="3" name="Date Placeholder 2"/>
          <p:cNvSpPr>
            <a:spLocks noGrp="1"/>
          </p:cNvSpPr>
          <p:nvPr>
            <p:ph type="dt" sz="half" idx="10"/>
          </p:nvPr>
        </p:nvSpPr>
        <p:spPr/>
        <p:txBody>
          <a:bodyPr/>
          <a:lstStyle/>
          <a:p>
            <a:r>
              <a:rPr lang="en-US" smtClean="0"/>
              <a:t>6/7/2017</a:t>
            </a:r>
            <a:endParaRPr lang="en-US" dirty="0"/>
          </a:p>
        </p:txBody>
      </p:sp>
      <p:sp>
        <p:nvSpPr>
          <p:cNvPr id="10" name="Slide Number Placeholder 9"/>
          <p:cNvSpPr>
            <a:spLocks noGrp="1"/>
          </p:cNvSpPr>
          <p:nvPr>
            <p:ph type="sldNum" sz="quarter" idx="12"/>
          </p:nvPr>
        </p:nvSpPr>
        <p:spPr/>
        <p:txBody>
          <a:bodyPr/>
          <a:lstStyle/>
          <a:p>
            <a:fld id="{E31375A4-56A4-47D6-9801-1991572033F7}" type="slidenum">
              <a:rPr lang="en-US" smtClean="0"/>
              <a:pPr/>
              <a:t>14</a:t>
            </a:fld>
            <a:endParaRPr lang="en-US" dirty="0"/>
          </a:p>
        </p:txBody>
      </p:sp>
      <p:sp>
        <p:nvSpPr>
          <p:cNvPr id="11" name="Footer Placeholder 10"/>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4831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52" y="-117570"/>
            <a:ext cx="11035553" cy="1143000"/>
          </a:xfrm>
        </p:spPr>
        <p:txBody>
          <a:bodyPr/>
          <a:lstStyle/>
          <a:p>
            <a:r>
              <a:rPr lang="en-US" dirty="0"/>
              <a:t>Career Development</a:t>
            </a:r>
          </a:p>
        </p:txBody>
      </p:sp>
      <p:pic>
        <p:nvPicPr>
          <p:cNvPr id="5" name="Picture 2" descr="https://photos.smugmug.com/Events-1/2016-Fall-Conference-Luau/n-Tm7bnv/i-CsRL3vF/0/X3/i-CsRL3vF-X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230047">
            <a:off x="408821" y="1192901"/>
            <a:ext cx="5158493" cy="4465969"/>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TextBox 5"/>
          <p:cNvSpPr txBox="1"/>
          <p:nvPr/>
        </p:nvSpPr>
        <p:spPr>
          <a:xfrm rot="552513">
            <a:off x="9080661" y="763740"/>
            <a:ext cx="2290563" cy="707886"/>
          </a:xfrm>
          <a:prstGeom prst="rect">
            <a:avLst/>
          </a:prstGeom>
          <a:solidFill>
            <a:schemeClr val="accent1"/>
          </a:solidFill>
        </p:spPr>
        <p:txBody>
          <a:bodyPr wrap="square" rtlCol="0">
            <a:spAutoFit/>
          </a:bodyPr>
          <a:lstStyle/>
          <a:p>
            <a:pPr algn="ctr"/>
            <a:r>
              <a:rPr lang="en-US" sz="4000" dirty="0">
                <a:solidFill>
                  <a:schemeClr val="bg1"/>
                </a:solidFill>
              </a:rPr>
              <a:t>CPSU</a:t>
            </a:r>
          </a:p>
        </p:txBody>
      </p:sp>
      <p:sp>
        <p:nvSpPr>
          <p:cNvPr id="7" name="TextBox 6"/>
          <p:cNvSpPr txBox="1"/>
          <p:nvPr/>
        </p:nvSpPr>
        <p:spPr>
          <a:xfrm rot="273344">
            <a:off x="5730643" y="1998993"/>
            <a:ext cx="5272071" cy="707886"/>
          </a:xfrm>
          <a:prstGeom prst="rect">
            <a:avLst/>
          </a:prstGeom>
          <a:solidFill>
            <a:schemeClr val="accent1"/>
          </a:solidFill>
        </p:spPr>
        <p:txBody>
          <a:bodyPr wrap="square" rtlCol="0">
            <a:spAutoFit/>
          </a:bodyPr>
          <a:lstStyle/>
          <a:p>
            <a:pPr algn="ctr"/>
            <a:r>
              <a:rPr lang="en-US" sz="4000" dirty="0">
                <a:solidFill>
                  <a:schemeClr val="bg1"/>
                </a:solidFill>
              </a:rPr>
              <a:t>Community Involvement</a:t>
            </a:r>
          </a:p>
        </p:txBody>
      </p:sp>
      <p:sp>
        <p:nvSpPr>
          <p:cNvPr id="8" name="TextBox 7"/>
          <p:cNvSpPr txBox="1"/>
          <p:nvPr/>
        </p:nvSpPr>
        <p:spPr>
          <a:xfrm rot="21385205">
            <a:off x="7207037" y="3315169"/>
            <a:ext cx="1934189" cy="730546"/>
          </a:xfrm>
          <a:prstGeom prst="rect">
            <a:avLst/>
          </a:prstGeom>
          <a:solidFill>
            <a:schemeClr val="accent1"/>
          </a:solidFill>
        </p:spPr>
        <p:txBody>
          <a:bodyPr wrap="square" rtlCol="0">
            <a:spAutoFit/>
          </a:bodyPr>
          <a:lstStyle/>
          <a:p>
            <a:pPr algn="ctr"/>
            <a:r>
              <a:rPr lang="en-US" sz="4000" dirty="0">
                <a:solidFill>
                  <a:schemeClr val="bg1"/>
                </a:solidFill>
              </a:rPr>
              <a:t>W.O.W.</a:t>
            </a:r>
          </a:p>
        </p:txBody>
      </p:sp>
      <p:sp>
        <p:nvSpPr>
          <p:cNvPr id="9" name="TextBox 8"/>
          <p:cNvSpPr txBox="1"/>
          <p:nvPr/>
        </p:nvSpPr>
        <p:spPr>
          <a:xfrm rot="170288">
            <a:off x="6526112" y="4819566"/>
            <a:ext cx="5272071" cy="707886"/>
          </a:xfrm>
          <a:prstGeom prst="rect">
            <a:avLst/>
          </a:prstGeom>
          <a:solidFill>
            <a:schemeClr val="accent1"/>
          </a:solidFill>
        </p:spPr>
        <p:txBody>
          <a:bodyPr wrap="square" rtlCol="0">
            <a:spAutoFit/>
          </a:bodyPr>
          <a:lstStyle/>
          <a:p>
            <a:pPr algn="ctr"/>
            <a:r>
              <a:rPr lang="en-US" sz="4000" dirty="0">
                <a:solidFill>
                  <a:schemeClr val="bg1"/>
                </a:solidFill>
              </a:rPr>
              <a:t>What’s CPS Reading?</a:t>
            </a:r>
          </a:p>
        </p:txBody>
      </p:sp>
      <p:sp>
        <p:nvSpPr>
          <p:cNvPr id="3" name="Date Placeholder 2"/>
          <p:cNvSpPr>
            <a:spLocks noGrp="1"/>
          </p:cNvSpPr>
          <p:nvPr>
            <p:ph type="dt" sz="half" idx="10"/>
          </p:nvPr>
        </p:nvSpPr>
        <p:spPr/>
        <p:txBody>
          <a:bodyPr/>
          <a:lstStyle/>
          <a:p>
            <a:r>
              <a:rPr lang="en-US" smtClean="0"/>
              <a:t>6/7/2017</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15</a:t>
            </a:fld>
            <a:endParaRPr lang="en-US" dirty="0"/>
          </a:p>
        </p:txBody>
      </p:sp>
      <p:sp>
        <p:nvSpPr>
          <p:cNvPr id="10" name="Footer Placeholder 9"/>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78401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999"/>
            <a:ext cx="11035553" cy="1143000"/>
          </a:xfrm>
        </p:spPr>
        <p:txBody>
          <a:bodyPr/>
          <a:lstStyle/>
          <a:p>
            <a:r>
              <a:rPr lang="en-US" dirty="0"/>
              <a:t>Employee Recognition &amp; Celebration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9213" y="1175183"/>
            <a:ext cx="2724558" cy="2172665"/>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37766">
            <a:off x="1171473" y="3406165"/>
            <a:ext cx="1786121" cy="2845150"/>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p:cNvSpPr txBox="1"/>
          <p:nvPr/>
        </p:nvSpPr>
        <p:spPr>
          <a:xfrm>
            <a:off x="7312863" y="1467275"/>
            <a:ext cx="4086584" cy="707886"/>
          </a:xfrm>
          <a:prstGeom prst="rect">
            <a:avLst/>
          </a:prstGeom>
          <a:solidFill>
            <a:schemeClr val="accent1"/>
          </a:solidFill>
        </p:spPr>
        <p:txBody>
          <a:bodyPr wrap="square" rtlCol="0">
            <a:spAutoFit/>
          </a:bodyPr>
          <a:lstStyle/>
          <a:p>
            <a:pPr algn="ctr"/>
            <a:r>
              <a:rPr lang="en-US" sz="4000" dirty="0">
                <a:solidFill>
                  <a:schemeClr val="bg1"/>
                </a:solidFill>
              </a:rPr>
              <a:t>Ring the Bell</a:t>
            </a:r>
          </a:p>
        </p:txBody>
      </p:sp>
      <p:sp>
        <p:nvSpPr>
          <p:cNvPr id="8" name="TextBox 7"/>
          <p:cNvSpPr txBox="1"/>
          <p:nvPr/>
        </p:nvSpPr>
        <p:spPr>
          <a:xfrm>
            <a:off x="6127376" y="2639962"/>
            <a:ext cx="3217348" cy="707886"/>
          </a:xfrm>
          <a:prstGeom prst="rect">
            <a:avLst/>
          </a:prstGeom>
          <a:solidFill>
            <a:schemeClr val="accent1"/>
          </a:solidFill>
        </p:spPr>
        <p:txBody>
          <a:bodyPr wrap="square" rtlCol="0">
            <a:spAutoFit/>
          </a:bodyPr>
          <a:lstStyle/>
          <a:p>
            <a:pPr algn="ctr"/>
            <a:r>
              <a:rPr lang="en-US" sz="4000" dirty="0">
                <a:solidFill>
                  <a:schemeClr val="bg1"/>
                </a:solidFill>
              </a:rPr>
              <a:t>Celebrate!</a:t>
            </a:r>
          </a:p>
        </p:txBody>
      </p:sp>
      <p:sp>
        <p:nvSpPr>
          <p:cNvPr id="9" name="TextBox 8"/>
          <p:cNvSpPr txBox="1"/>
          <p:nvPr/>
        </p:nvSpPr>
        <p:spPr>
          <a:xfrm>
            <a:off x="7738946" y="3770526"/>
            <a:ext cx="3660499" cy="707886"/>
          </a:xfrm>
          <a:prstGeom prst="rect">
            <a:avLst/>
          </a:prstGeom>
          <a:solidFill>
            <a:schemeClr val="accent1"/>
          </a:solidFill>
        </p:spPr>
        <p:txBody>
          <a:bodyPr wrap="square" rtlCol="0">
            <a:spAutoFit/>
          </a:bodyPr>
          <a:lstStyle/>
          <a:p>
            <a:pPr algn="ctr"/>
            <a:r>
              <a:rPr lang="en-US" sz="4000" dirty="0">
                <a:solidFill>
                  <a:schemeClr val="bg1"/>
                </a:solidFill>
              </a:rPr>
              <a:t>Random Fun</a:t>
            </a:r>
          </a:p>
        </p:txBody>
      </p:sp>
      <p:sp>
        <p:nvSpPr>
          <p:cNvPr id="10" name="TextBox 9"/>
          <p:cNvSpPr txBox="1"/>
          <p:nvPr/>
        </p:nvSpPr>
        <p:spPr>
          <a:xfrm>
            <a:off x="6373083" y="4992722"/>
            <a:ext cx="2971640" cy="716702"/>
          </a:xfrm>
          <a:prstGeom prst="rect">
            <a:avLst/>
          </a:prstGeom>
          <a:solidFill>
            <a:schemeClr val="accent1"/>
          </a:solidFill>
        </p:spPr>
        <p:txBody>
          <a:bodyPr wrap="square" rtlCol="0">
            <a:spAutoFit/>
          </a:bodyPr>
          <a:lstStyle/>
          <a:p>
            <a:pPr algn="ctr"/>
            <a:r>
              <a:rPr lang="en-US" sz="4000" dirty="0">
                <a:solidFill>
                  <a:schemeClr val="bg1"/>
                </a:solidFill>
              </a:rPr>
              <a:t>Awards</a:t>
            </a:r>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19717">
            <a:off x="3105297" y="1601692"/>
            <a:ext cx="2970553" cy="3478674"/>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Date Placeholder 4"/>
          <p:cNvSpPr>
            <a:spLocks noGrp="1"/>
          </p:cNvSpPr>
          <p:nvPr>
            <p:ph type="dt" sz="half" idx="10"/>
          </p:nvPr>
        </p:nvSpPr>
        <p:spPr/>
        <p:txBody>
          <a:bodyPr/>
          <a:lstStyle/>
          <a:p>
            <a:r>
              <a:rPr lang="en-US" smtClean="0"/>
              <a:t>6/7/2017</a:t>
            </a:r>
            <a:endParaRPr lang="en-US" dirty="0"/>
          </a:p>
        </p:txBody>
      </p:sp>
      <p:sp>
        <p:nvSpPr>
          <p:cNvPr id="11" name="Slide Number Placeholder 10"/>
          <p:cNvSpPr>
            <a:spLocks noGrp="1"/>
          </p:cNvSpPr>
          <p:nvPr>
            <p:ph type="sldNum" sz="quarter" idx="12"/>
          </p:nvPr>
        </p:nvSpPr>
        <p:spPr/>
        <p:txBody>
          <a:bodyPr/>
          <a:lstStyle/>
          <a:p>
            <a:fld id="{E31375A4-56A4-47D6-9801-1991572033F7}" type="slidenum">
              <a:rPr lang="en-US" smtClean="0"/>
              <a:pPr/>
              <a:t>16</a:t>
            </a:fld>
            <a:endParaRPr lang="en-US" dirty="0"/>
          </a:p>
        </p:txBody>
      </p:sp>
      <p:sp>
        <p:nvSpPr>
          <p:cNvPr id="12" name="Footer Placeholder 11"/>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353525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750"/>
                                        <p:tgtEl>
                                          <p:spTgt spid="7"/>
                                        </p:tgtEl>
                                      </p:cBhvr>
                                    </p:animEffect>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750"/>
                                        <p:tgtEl>
                                          <p:spTgt spid="9"/>
                                        </p:tgtEl>
                                      </p:cBhvr>
                                    </p:animEffect>
                                  </p:childTnLst>
                                </p:cTn>
                              </p:par>
                            </p:childTnLst>
                          </p:cTn>
                        </p:par>
                        <p:par>
                          <p:cTn id="28" fill="hold">
                            <p:stCondLst>
                              <p:cond delay="375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rot="424660">
            <a:off x="9048410" y="3690652"/>
            <a:ext cx="2732919" cy="2205318"/>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58738">
            <a:off x="8538284" y="192443"/>
            <a:ext cx="3205303" cy="3061033"/>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152400" y="-84767"/>
            <a:ext cx="11035553" cy="1143000"/>
          </a:xfrm>
        </p:spPr>
        <p:txBody>
          <a:bodyPr/>
          <a:lstStyle/>
          <a:p>
            <a:r>
              <a:rPr lang="en-US" dirty="0"/>
              <a:t>Giving Back</a:t>
            </a:r>
          </a:p>
        </p:txBody>
      </p:sp>
      <p:sp>
        <p:nvSpPr>
          <p:cNvPr id="10" name="TextBox 9"/>
          <p:cNvSpPr txBox="1"/>
          <p:nvPr/>
        </p:nvSpPr>
        <p:spPr>
          <a:xfrm>
            <a:off x="829226" y="2024887"/>
            <a:ext cx="2830852" cy="707886"/>
          </a:xfrm>
          <a:prstGeom prst="rect">
            <a:avLst/>
          </a:prstGeom>
          <a:solidFill>
            <a:schemeClr val="accent1"/>
          </a:solidFill>
        </p:spPr>
        <p:txBody>
          <a:bodyPr wrap="square" rtlCol="0">
            <a:spAutoFit/>
          </a:bodyPr>
          <a:lstStyle/>
          <a:p>
            <a:pPr algn="ctr"/>
            <a:r>
              <a:rPr lang="en-US" sz="4000" dirty="0">
                <a:solidFill>
                  <a:schemeClr val="bg1"/>
                </a:solidFill>
              </a:rPr>
              <a:t>MADD</a:t>
            </a:r>
          </a:p>
        </p:txBody>
      </p:sp>
      <p:sp>
        <p:nvSpPr>
          <p:cNvPr id="11" name="TextBox 10"/>
          <p:cNvSpPr txBox="1"/>
          <p:nvPr/>
        </p:nvSpPr>
        <p:spPr>
          <a:xfrm>
            <a:off x="527396" y="3699427"/>
            <a:ext cx="4774322" cy="1323439"/>
          </a:xfrm>
          <a:prstGeom prst="rect">
            <a:avLst/>
          </a:prstGeom>
          <a:solidFill>
            <a:schemeClr val="accent1"/>
          </a:solidFill>
        </p:spPr>
        <p:txBody>
          <a:bodyPr wrap="square" rtlCol="0">
            <a:spAutoFit/>
          </a:bodyPr>
          <a:lstStyle/>
          <a:p>
            <a:pPr algn="ctr"/>
            <a:r>
              <a:rPr lang="en-US" sz="4000" dirty="0">
                <a:solidFill>
                  <a:schemeClr val="bg1"/>
                </a:solidFill>
              </a:rPr>
              <a:t>Work with our hands as well as our hearts</a:t>
            </a:r>
          </a:p>
        </p:txBody>
      </p:sp>
      <p:sp>
        <p:nvSpPr>
          <p:cNvPr id="3" name="Heart 2"/>
          <p:cNvSpPr/>
          <p:nvPr/>
        </p:nvSpPr>
        <p:spPr>
          <a:xfrm>
            <a:off x="2372236" y="5159410"/>
            <a:ext cx="1084642" cy="825948"/>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42002" y="462156"/>
            <a:ext cx="3534130" cy="2672775"/>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95518">
            <a:off x="5379602" y="3232331"/>
            <a:ext cx="3552582" cy="2673407"/>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Date Placeholder 4"/>
          <p:cNvSpPr>
            <a:spLocks noGrp="1"/>
          </p:cNvSpPr>
          <p:nvPr>
            <p:ph type="dt" sz="half" idx="10"/>
          </p:nvPr>
        </p:nvSpPr>
        <p:spPr/>
        <p:txBody>
          <a:bodyPr/>
          <a:lstStyle/>
          <a:p>
            <a:r>
              <a:rPr lang="en-US" smtClean="0"/>
              <a:t>6/7/2017</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17</a:t>
            </a:fld>
            <a:endParaRPr lang="en-US" dirty="0"/>
          </a:p>
        </p:txBody>
      </p:sp>
      <p:sp>
        <p:nvSpPr>
          <p:cNvPr id="12" name="Footer Placeholder 11"/>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386310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p:stCondLst>
                              <p:cond delay="2500"/>
                            </p:stCondLst>
                            <p:childTnLst>
                              <p:par>
                                <p:cTn id="25" presetID="14" presetClass="entr" presetSubtype="1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750" fill="hold"/>
                                        <p:tgtEl>
                                          <p:spTgt spid="3"/>
                                        </p:tgtEl>
                                        <p:attrNameLst>
                                          <p:attrName>ppt_w</p:attrName>
                                        </p:attrNameLst>
                                      </p:cBhvr>
                                      <p:tavLst>
                                        <p:tav tm="0">
                                          <p:val>
                                            <p:fltVal val="0"/>
                                          </p:val>
                                        </p:tav>
                                        <p:tav tm="100000">
                                          <p:val>
                                            <p:strVal val="#ppt_w"/>
                                          </p:val>
                                        </p:tav>
                                      </p:tavLst>
                                    </p:anim>
                                    <p:anim calcmode="lin" valueType="num">
                                      <p:cBhvr>
                                        <p:cTn id="32" dur="750" fill="hold"/>
                                        <p:tgtEl>
                                          <p:spTgt spid="3"/>
                                        </p:tgtEl>
                                        <p:attrNameLst>
                                          <p:attrName>ppt_h</p:attrName>
                                        </p:attrNameLst>
                                      </p:cBhvr>
                                      <p:tavLst>
                                        <p:tav tm="0">
                                          <p:val>
                                            <p:fltVal val="0"/>
                                          </p:val>
                                        </p:tav>
                                        <p:tav tm="100000">
                                          <p:val>
                                            <p:strVal val="#ppt_h"/>
                                          </p:val>
                                        </p:tav>
                                      </p:tavLst>
                                    </p:anim>
                                    <p:animEffect transition="in" filter="fade">
                                      <p:cBhvr>
                                        <p:cTn id="3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91" y="-149261"/>
            <a:ext cx="11035553" cy="1143000"/>
          </a:xfrm>
        </p:spPr>
        <p:txBody>
          <a:bodyPr/>
          <a:lstStyle/>
          <a:p>
            <a:r>
              <a:rPr lang="en-US" dirty="0"/>
              <a:t>Care and Commitment</a:t>
            </a:r>
          </a:p>
        </p:txBody>
      </p:sp>
      <p:sp>
        <p:nvSpPr>
          <p:cNvPr id="5" name="TextBox 4"/>
          <p:cNvSpPr txBox="1"/>
          <p:nvPr/>
        </p:nvSpPr>
        <p:spPr>
          <a:xfrm>
            <a:off x="313425" y="1603343"/>
            <a:ext cx="6737672" cy="707886"/>
          </a:xfrm>
          <a:prstGeom prst="rect">
            <a:avLst/>
          </a:prstGeom>
          <a:solidFill>
            <a:schemeClr val="accent1"/>
          </a:solidFill>
        </p:spPr>
        <p:txBody>
          <a:bodyPr wrap="square" rtlCol="0">
            <a:spAutoFit/>
          </a:bodyPr>
          <a:lstStyle/>
          <a:p>
            <a:pPr algn="ctr"/>
            <a:r>
              <a:rPr lang="en-US" sz="4000" dirty="0">
                <a:solidFill>
                  <a:schemeClr val="bg1"/>
                </a:solidFill>
              </a:rPr>
              <a:t>Transformational Leadership</a:t>
            </a:r>
          </a:p>
        </p:txBody>
      </p:sp>
      <p:sp>
        <p:nvSpPr>
          <p:cNvPr id="6" name="TextBox 5"/>
          <p:cNvSpPr txBox="1"/>
          <p:nvPr/>
        </p:nvSpPr>
        <p:spPr>
          <a:xfrm>
            <a:off x="1448466" y="4163240"/>
            <a:ext cx="3367668" cy="707886"/>
          </a:xfrm>
          <a:prstGeom prst="rect">
            <a:avLst/>
          </a:prstGeom>
          <a:solidFill>
            <a:schemeClr val="accent1"/>
          </a:solidFill>
        </p:spPr>
        <p:txBody>
          <a:bodyPr wrap="square" rtlCol="0">
            <a:spAutoFit/>
          </a:bodyPr>
          <a:lstStyle/>
          <a:p>
            <a:pPr algn="ctr"/>
            <a:r>
              <a:rPr lang="en-US" sz="4000" dirty="0">
                <a:solidFill>
                  <a:schemeClr val="bg1"/>
                </a:solidFill>
              </a:rPr>
              <a:t>Inspire</a:t>
            </a:r>
          </a:p>
        </p:txBody>
      </p:sp>
      <p:sp>
        <p:nvSpPr>
          <p:cNvPr id="7" name="TextBox 6"/>
          <p:cNvSpPr txBox="1"/>
          <p:nvPr/>
        </p:nvSpPr>
        <p:spPr>
          <a:xfrm>
            <a:off x="486145" y="5307006"/>
            <a:ext cx="2549902" cy="707886"/>
          </a:xfrm>
          <a:prstGeom prst="rect">
            <a:avLst/>
          </a:prstGeom>
          <a:solidFill>
            <a:schemeClr val="accent1"/>
          </a:solidFill>
        </p:spPr>
        <p:txBody>
          <a:bodyPr wrap="square" rtlCol="0">
            <a:spAutoFit/>
          </a:bodyPr>
          <a:lstStyle/>
          <a:p>
            <a:pPr algn="ctr"/>
            <a:r>
              <a:rPr lang="en-US" sz="4000" dirty="0">
                <a:solidFill>
                  <a:schemeClr val="bg1"/>
                </a:solidFill>
              </a:rPr>
              <a:t>Care</a:t>
            </a:r>
          </a:p>
        </p:txBody>
      </p:sp>
      <p:sp>
        <p:nvSpPr>
          <p:cNvPr id="8" name="TextBox 7"/>
          <p:cNvSpPr txBox="1"/>
          <p:nvPr/>
        </p:nvSpPr>
        <p:spPr>
          <a:xfrm>
            <a:off x="3518484" y="5307006"/>
            <a:ext cx="2703896" cy="707887"/>
          </a:xfrm>
          <a:prstGeom prst="rect">
            <a:avLst/>
          </a:prstGeom>
          <a:solidFill>
            <a:schemeClr val="accent1"/>
          </a:solidFill>
        </p:spPr>
        <p:txBody>
          <a:bodyPr wrap="square" rtlCol="0">
            <a:spAutoFit/>
          </a:bodyPr>
          <a:lstStyle/>
          <a:p>
            <a:pPr algn="ctr"/>
            <a:r>
              <a:rPr lang="en-US" sz="4000" dirty="0">
                <a:solidFill>
                  <a:schemeClr val="bg1"/>
                </a:solidFill>
              </a:rPr>
              <a:t>Celebrate</a:t>
            </a:r>
          </a:p>
        </p:txBody>
      </p:sp>
      <p:sp>
        <p:nvSpPr>
          <p:cNvPr id="10" name="TextBox 9"/>
          <p:cNvSpPr txBox="1"/>
          <p:nvPr/>
        </p:nvSpPr>
        <p:spPr>
          <a:xfrm>
            <a:off x="2433881" y="2863133"/>
            <a:ext cx="1723138" cy="707886"/>
          </a:xfrm>
          <a:prstGeom prst="rect">
            <a:avLst/>
          </a:prstGeom>
          <a:solidFill>
            <a:schemeClr val="accent1"/>
          </a:solidFill>
        </p:spPr>
        <p:txBody>
          <a:bodyPr wrap="square" rtlCol="0">
            <a:spAutoFit/>
          </a:bodyPr>
          <a:lstStyle/>
          <a:p>
            <a:pPr algn="ctr"/>
            <a:r>
              <a:rPr lang="en-US" sz="4000" dirty="0">
                <a:solidFill>
                  <a:schemeClr val="bg1"/>
                </a:solidFill>
              </a:rPr>
              <a:t>2.0</a:t>
            </a: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37709">
            <a:off x="6237625" y="2424029"/>
            <a:ext cx="5544827" cy="3554471"/>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Date Placeholder 2"/>
          <p:cNvSpPr>
            <a:spLocks noGrp="1"/>
          </p:cNvSpPr>
          <p:nvPr>
            <p:ph type="dt" sz="half" idx="10"/>
          </p:nvPr>
        </p:nvSpPr>
        <p:spPr/>
        <p:txBody>
          <a:bodyPr/>
          <a:lstStyle/>
          <a:p>
            <a:r>
              <a:rPr lang="en-US" smtClean="0"/>
              <a:t>6/7/2017</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18</a:t>
            </a:fld>
            <a:endParaRPr lang="en-US" dirty="0"/>
          </a:p>
        </p:txBody>
      </p:sp>
      <p:sp>
        <p:nvSpPr>
          <p:cNvPr id="9" name="Footer Placeholder 8"/>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409257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750"/>
                                        <p:tgtEl>
                                          <p:spTgt spid="5"/>
                                        </p:tgtEl>
                                      </p:cBhvr>
                                    </p:animEffect>
                                  </p:childTnLst>
                                </p:cTn>
                              </p:par>
                            </p:childTnLst>
                          </p:cTn>
                        </p:par>
                        <p:par>
                          <p:cTn id="12" fill="hold">
                            <p:stCondLst>
                              <p:cond delay="125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750"/>
                                        <p:tgtEl>
                                          <p:spTgt spid="6"/>
                                        </p:tgtEl>
                                      </p:cBhvr>
                                    </p:animEffect>
                                  </p:childTnLst>
                                </p:cTn>
                              </p:par>
                            </p:childTnLst>
                          </p:cTn>
                        </p:par>
                        <p:par>
                          <p:cTn id="20" fill="hold">
                            <p:stCondLst>
                              <p:cond delay="275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750"/>
                                        <p:tgtEl>
                                          <p:spTgt spid="7"/>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89799"/>
            <a:ext cx="11035553" cy="1143000"/>
          </a:xfrm>
        </p:spPr>
        <p:txBody>
          <a:bodyPr/>
          <a:lstStyle/>
          <a:p>
            <a:r>
              <a:rPr lang="en-US" dirty="0"/>
              <a:t>Multi-faceted approach</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3519" y="1429271"/>
            <a:ext cx="4270711" cy="4555958"/>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5619022" y="1378331"/>
            <a:ext cx="3367668" cy="707886"/>
          </a:xfrm>
          <a:prstGeom prst="rect">
            <a:avLst/>
          </a:prstGeom>
          <a:solidFill>
            <a:schemeClr val="accent1"/>
          </a:solidFill>
        </p:spPr>
        <p:txBody>
          <a:bodyPr wrap="square" rtlCol="0">
            <a:spAutoFit/>
          </a:bodyPr>
          <a:lstStyle/>
          <a:p>
            <a:pPr algn="ctr"/>
            <a:r>
              <a:rPr lang="en-US" sz="4000" dirty="0">
                <a:solidFill>
                  <a:schemeClr val="bg1"/>
                </a:solidFill>
              </a:rPr>
              <a:t>Leadership</a:t>
            </a:r>
          </a:p>
        </p:txBody>
      </p:sp>
      <p:sp>
        <p:nvSpPr>
          <p:cNvPr id="7" name="TextBox 6"/>
          <p:cNvSpPr txBox="1"/>
          <p:nvPr/>
        </p:nvSpPr>
        <p:spPr>
          <a:xfrm>
            <a:off x="7971929" y="2565011"/>
            <a:ext cx="3367668" cy="707886"/>
          </a:xfrm>
          <a:prstGeom prst="rect">
            <a:avLst/>
          </a:prstGeom>
          <a:solidFill>
            <a:schemeClr val="accent1"/>
          </a:solidFill>
        </p:spPr>
        <p:txBody>
          <a:bodyPr wrap="square" rtlCol="0">
            <a:spAutoFit/>
          </a:bodyPr>
          <a:lstStyle/>
          <a:p>
            <a:pPr algn="ctr"/>
            <a:r>
              <a:rPr lang="en-US" sz="4000" dirty="0">
                <a:solidFill>
                  <a:schemeClr val="bg1"/>
                </a:solidFill>
              </a:rPr>
              <a:t>Culture</a:t>
            </a:r>
          </a:p>
        </p:txBody>
      </p:sp>
      <p:sp>
        <p:nvSpPr>
          <p:cNvPr id="8" name="TextBox 7"/>
          <p:cNvSpPr txBox="1"/>
          <p:nvPr/>
        </p:nvSpPr>
        <p:spPr>
          <a:xfrm>
            <a:off x="5619022" y="3851039"/>
            <a:ext cx="3367668" cy="707886"/>
          </a:xfrm>
          <a:prstGeom prst="rect">
            <a:avLst/>
          </a:prstGeom>
          <a:solidFill>
            <a:schemeClr val="accent1"/>
          </a:solidFill>
        </p:spPr>
        <p:txBody>
          <a:bodyPr wrap="square" rtlCol="0">
            <a:spAutoFit/>
          </a:bodyPr>
          <a:lstStyle/>
          <a:p>
            <a:pPr algn="ctr"/>
            <a:r>
              <a:rPr lang="en-US" sz="4000" dirty="0">
                <a:solidFill>
                  <a:schemeClr val="bg1"/>
                </a:solidFill>
              </a:rPr>
              <a:t>Satisfaction</a:t>
            </a:r>
          </a:p>
        </p:txBody>
      </p:sp>
      <p:sp>
        <p:nvSpPr>
          <p:cNvPr id="9" name="TextBox 8"/>
          <p:cNvSpPr txBox="1"/>
          <p:nvPr/>
        </p:nvSpPr>
        <p:spPr>
          <a:xfrm>
            <a:off x="7971929" y="5037719"/>
            <a:ext cx="3367668" cy="707886"/>
          </a:xfrm>
          <a:prstGeom prst="rect">
            <a:avLst/>
          </a:prstGeom>
          <a:solidFill>
            <a:schemeClr val="accent1"/>
          </a:solidFill>
        </p:spPr>
        <p:txBody>
          <a:bodyPr wrap="square" rtlCol="0">
            <a:spAutoFit/>
          </a:bodyPr>
          <a:lstStyle/>
          <a:p>
            <a:pPr algn="ctr"/>
            <a:r>
              <a:rPr lang="en-US" sz="4000" dirty="0">
                <a:solidFill>
                  <a:schemeClr val="bg1"/>
                </a:solidFill>
              </a:rPr>
              <a:t>Engagement</a:t>
            </a:r>
          </a:p>
        </p:txBody>
      </p:sp>
      <p:sp>
        <p:nvSpPr>
          <p:cNvPr id="3" name="Date Placeholder 2"/>
          <p:cNvSpPr>
            <a:spLocks noGrp="1"/>
          </p:cNvSpPr>
          <p:nvPr>
            <p:ph type="dt" sz="half" idx="10"/>
          </p:nvPr>
        </p:nvSpPr>
        <p:spPr/>
        <p:txBody>
          <a:bodyPr/>
          <a:lstStyle/>
          <a:p>
            <a:r>
              <a:rPr lang="en-US" smtClean="0"/>
              <a:t>6/7/2017</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19</a:t>
            </a:fld>
            <a:endParaRPr lang="en-US" dirty="0"/>
          </a:p>
        </p:txBody>
      </p:sp>
      <p:sp>
        <p:nvSpPr>
          <p:cNvPr id="10" name="Footer Placeholder 9"/>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114317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fill="hold"/>
                                        <p:tgtEl>
                                          <p:spTgt spid="7"/>
                                        </p:tgtEl>
                                        <p:attrNameLst>
                                          <p:attrName>ppt_x</p:attrName>
                                        </p:attrNameLst>
                                      </p:cBhvr>
                                      <p:tavLst>
                                        <p:tav tm="0">
                                          <p:val>
                                            <p:strVal val="1+#ppt_w/2"/>
                                          </p:val>
                                        </p:tav>
                                        <p:tav tm="100000">
                                          <p:val>
                                            <p:strVal val="#ppt_x"/>
                                          </p:val>
                                        </p:tav>
                                      </p:tavLst>
                                    </p:anim>
                                    <p:anim calcmode="lin" valueType="num">
                                      <p:cBhvr additive="base">
                                        <p:cTn id="17" dur="75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1+#ppt_w/2"/>
                                          </p:val>
                                        </p:tav>
                                        <p:tav tm="100000">
                                          <p:val>
                                            <p:strVal val="#ppt_x"/>
                                          </p:val>
                                        </p:tav>
                                      </p:tavLst>
                                    </p:anim>
                                    <p:anim calcmode="lin" valueType="num">
                                      <p:cBhvr additive="base">
                                        <p:cTn id="22" dur="75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750"/>
                            </p:stCondLst>
                            <p:childTnLst>
                              <p:par>
                                <p:cTn id="24" presetID="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750" fill="hold"/>
                                        <p:tgtEl>
                                          <p:spTgt spid="9"/>
                                        </p:tgtEl>
                                        <p:attrNameLst>
                                          <p:attrName>ppt_x</p:attrName>
                                        </p:attrNameLst>
                                      </p:cBhvr>
                                      <p:tavLst>
                                        <p:tav tm="0">
                                          <p:val>
                                            <p:strVal val="1+#ppt_w/2"/>
                                          </p:val>
                                        </p:tav>
                                        <p:tav tm="100000">
                                          <p:val>
                                            <p:strVal val="#ppt_x"/>
                                          </p:val>
                                        </p:tav>
                                      </p:tavLst>
                                    </p:anim>
                                    <p:anim calcmode="lin" valueType="num">
                                      <p:cBhvr additive="base">
                                        <p:cTn id="27"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a:stretch/>
        </p:blipFill>
        <p:spPr>
          <a:xfrm>
            <a:off x="1596870" y="4723127"/>
            <a:ext cx="1137940" cy="1020277"/>
          </a:xfrm>
          <a:prstGeom prst="rect">
            <a:avLst/>
          </a:prstGeom>
        </p:spPr>
      </p:pic>
      <p:pic>
        <p:nvPicPr>
          <p:cNvPr id="12" name="Picture 11"/>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val="0"/>
              </a:ext>
            </a:extLst>
          </a:blip>
          <a:srcRect/>
          <a:stretch/>
        </p:blipFill>
        <p:spPr>
          <a:xfrm>
            <a:off x="-91538" y="5306559"/>
            <a:ext cx="1659876" cy="1455486"/>
          </a:xfrm>
          <a:prstGeom prst="rect">
            <a:avLst/>
          </a:prstGeom>
        </p:spPr>
      </p:pic>
      <p:pic>
        <p:nvPicPr>
          <p:cNvPr id="18" name="Picture 1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rcRect/>
          <a:stretch/>
        </p:blipFill>
        <p:spPr>
          <a:xfrm>
            <a:off x="1568338" y="2595771"/>
            <a:ext cx="1137940" cy="1020277"/>
          </a:xfrm>
          <a:prstGeom prst="rect">
            <a:avLst/>
          </a:prstGeom>
        </p:spPr>
      </p:pic>
      <p:pic>
        <p:nvPicPr>
          <p:cNvPr id="7" name="Picture 6"/>
          <p:cNvPicPr>
            <a:picLocks noChangeAspect="1"/>
          </p:cNvPicPr>
          <p:nvPr/>
        </p:nvPicPr>
        <p:blipFill rotWithShape="1">
          <a:blip r:embed="rId7" cstate="print">
            <a:extLst>
              <a:ext uri="{BEBA8EAE-BF5A-486C-A8C5-ECC9F3942E4B}">
                <a14:imgProps xmlns:a14="http://schemas.microsoft.com/office/drawing/2010/main">
                  <a14:imgLayer r:embed="rId6">
                    <a14:imgEffect>
                      <a14:brightnessContrast bright="7000"/>
                    </a14:imgEffect>
                  </a14:imgLayer>
                </a14:imgProps>
              </a:ext>
              <a:ext uri="{28A0092B-C50C-407E-A947-70E740481C1C}">
                <a14:useLocalDpi xmlns:a14="http://schemas.microsoft.com/office/drawing/2010/main" val="0"/>
              </a:ext>
            </a:extLst>
          </a:blip>
          <a:srcRect t="-686"/>
          <a:stretch/>
        </p:blipFill>
        <p:spPr>
          <a:xfrm>
            <a:off x="833706" y="286544"/>
            <a:ext cx="2204065" cy="1918590"/>
          </a:xfrm>
          <a:prstGeom prst="rect">
            <a:avLst/>
          </a:prstGeom>
        </p:spPr>
      </p:pic>
      <p:pic>
        <p:nvPicPr>
          <p:cNvPr id="11" name="Picture 10"/>
          <p:cNvPicPr>
            <a:picLocks noChangeAspect="1"/>
          </p:cNvPicPr>
          <p:nvPr/>
        </p:nvPicPr>
        <p:blipFill rotWithShape="1">
          <a:blip r:embed="rId8"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p:blipFill>
        <p:spPr>
          <a:xfrm>
            <a:off x="6025" y="3456483"/>
            <a:ext cx="1767769" cy="1584982"/>
          </a:xfrm>
          <a:prstGeom prst="rect">
            <a:avLst/>
          </a:prstGeom>
        </p:spPr>
      </p:pic>
      <p:pic>
        <p:nvPicPr>
          <p:cNvPr id="13" name="Picture 12"/>
          <p:cNvPicPr>
            <a:picLocks noChangeAspect="1"/>
          </p:cNvPicPr>
          <p:nvPr/>
        </p:nvPicPr>
        <p:blipFill rotWithShape="1">
          <a:blip r:embed="rId9" cstate="print">
            <a:extLst>
              <a:ext uri="{BEBA8EAE-BF5A-486C-A8C5-ECC9F3942E4B}">
                <a14:imgProps xmlns:a14="http://schemas.microsoft.com/office/drawing/2010/main">
                  <a14:imgLayer r:embed="rId6">
                    <a14:imgEffect>
                      <a14:brightnessContrast bright="6000"/>
                    </a14:imgEffect>
                  </a14:imgLayer>
                </a14:imgProps>
              </a:ext>
              <a:ext uri="{28A0092B-C50C-407E-A947-70E740481C1C}">
                <a14:useLocalDpi xmlns:a14="http://schemas.microsoft.com/office/drawing/2010/main" val="0"/>
              </a:ext>
            </a:extLst>
          </a:blip>
          <a:srcRect/>
          <a:stretch/>
        </p:blipFill>
        <p:spPr>
          <a:xfrm>
            <a:off x="0" y="1770117"/>
            <a:ext cx="1460952" cy="1295729"/>
          </a:xfrm>
          <a:prstGeom prst="rect">
            <a:avLst/>
          </a:prstGeom>
        </p:spPr>
      </p:pic>
      <p:pic>
        <p:nvPicPr>
          <p:cNvPr id="16" name="Picture 15"/>
          <p:cNvPicPr>
            <a:picLocks noChangeAspect="1"/>
          </p:cNvPicPr>
          <p:nvPr/>
        </p:nvPicPr>
        <p:blipFill rotWithShape="1">
          <a:blip r:embed="rId10" cstate="print">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val="0"/>
              </a:ext>
            </a:extLst>
          </a:blip>
          <a:srcRect/>
          <a:stretch/>
        </p:blipFill>
        <p:spPr>
          <a:xfrm>
            <a:off x="3577748" y="4723127"/>
            <a:ext cx="1968578" cy="1741631"/>
          </a:xfrm>
          <a:prstGeom prst="rect">
            <a:avLst/>
          </a:prstGeom>
        </p:spPr>
      </p:pic>
      <p:pic>
        <p:nvPicPr>
          <p:cNvPr id="17" name="Picture 16"/>
          <p:cNvPicPr>
            <a:picLocks noChangeAspect="1"/>
          </p:cNvPicPr>
          <p:nvPr/>
        </p:nvPicPr>
        <p:blipFill rotWithShape="1">
          <a:blip r:embed="rId11" cstate="print">
            <a:extLst>
              <a:ext uri="{BEBA8EAE-BF5A-486C-A8C5-ECC9F3942E4B}">
                <a14:imgProps xmlns:a14="http://schemas.microsoft.com/office/drawing/2010/main">
                  <a14:imgLayer r:embed="rId6">
                    <a14:imgEffect>
                      <a14:brightnessContrast bright="9000" contrast="-40000"/>
                    </a14:imgEffect>
                  </a14:imgLayer>
                </a14:imgProps>
              </a:ext>
              <a:ext uri="{28A0092B-C50C-407E-A947-70E740481C1C}">
                <a14:useLocalDpi xmlns:a14="http://schemas.microsoft.com/office/drawing/2010/main" val="0"/>
              </a:ext>
            </a:extLst>
          </a:blip>
          <a:srcRect/>
          <a:stretch/>
        </p:blipFill>
        <p:spPr>
          <a:xfrm>
            <a:off x="-24072" y="104561"/>
            <a:ext cx="1303868" cy="1415666"/>
          </a:xfrm>
          <a:prstGeom prst="rect">
            <a:avLst/>
          </a:prstGeom>
        </p:spPr>
      </p:pic>
      <p:sp>
        <p:nvSpPr>
          <p:cNvPr id="2" name="Title 1"/>
          <p:cNvSpPr>
            <a:spLocks noGrp="1"/>
          </p:cNvSpPr>
          <p:nvPr>
            <p:ph type="title"/>
          </p:nvPr>
        </p:nvSpPr>
        <p:spPr>
          <a:xfrm>
            <a:off x="33153" y="1200487"/>
            <a:ext cx="2723020" cy="3738293"/>
          </a:xfrm>
        </p:spPr>
        <p:txBody>
          <a:bodyPr>
            <a:normAutofit/>
          </a:bodyPr>
          <a:lstStyle/>
          <a:p>
            <a:r>
              <a:rPr lang="en-US" sz="4800" dirty="0"/>
              <a:t>Career Path Services</a:t>
            </a:r>
            <a:r>
              <a:rPr lang="en-US" sz="2400" dirty="0"/>
              <a:t/>
            </a:r>
            <a:br>
              <a:rPr lang="en-US" sz="2400" dirty="0"/>
            </a:br>
            <a:r>
              <a:rPr lang="en-US" sz="2400" dirty="0"/>
              <a:t/>
            </a:r>
            <a:br>
              <a:rPr lang="en-US" sz="2400" dirty="0"/>
            </a:br>
            <a:r>
              <a:rPr lang="en-US" sz="3600" dirty="0"/>
              <a:t/>
            </a:r>
            <a:br>
              <a:rPr lang="en-US" sz="3600" dirty="0"/>
            </a:br>
            <a:r>
              <a:rPr lang="en-US" sz="3100" dirty="0"/>
              <a:t>Who We Are</a:t>
            </a:r>
            <a:r>
              <a:rPr lang="en-US" sz="2400" dirty="0"/>
              <a:t/>
            </a:r>
            <a:br>
              <a:rPr lang="en-US" sz="2400" dirty="0"/>
            </a:br>
            <a:endParaRPr lang="en-US" dirty="0"/>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86401" y="0"/>
            <a:ext cx="9705599" cy="6858000"/>
          </a:xfrm>
          <a:prstGeom prst="rect">
            <a:avLst/>
          </a:prstGeom>
        </p:spPr>
      </p:pic>
    </p:spTree>
    <p:extLst>
      <p:ext uri="{BB962C8B-B14F-4D97-AF65-F5344CB8AC3E}">
        <p14:creationId xmlns:p14="http://schemas.microsoft.com/office/powerpoint/2010/main" val="69465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872" y="0"/>
            <a:ext cx="12481560" cy="1143000"/>
          </a:xfrm>
        </p:spPr>
        <p:txBody>
          <a:bodyPr/>
          <a:lstStyle/>
          <a:p>
            <a:pPr algn="ctr"/>
            <a:r>
              <a:rPr lang="en-US" b="1" dirty="0"/>
              <a:t>Low Cost </a:t>
            </a:r>
            <a:r>
              <a:rPr lang="en-US" dirty="0"/>
              <a:t>or No Cost Ways to </a:t>
            </a:r>
            <a:br>
              <a:rPr lang="en-US" dirty="0"/>
            </a:br>
            <a:r>
              <a:rPr lang="en-US" dirty="0"/>
              <a:t>Build a Best Place To Work</a:t>
            </a:r>
          </a:p>
        </p:txBody>
      </p:sp>
      <p:sp>
        <p:nvSpPr>
          <p:cNvPr id="6" name="Content Placeholder 5"/>
          <p:cNvSpPr>
            <a:spLocks noGrp="1"/>
          </p:cNvSpPr>
          <p:nvPr>
            <p:ph sz="half" idx="1"/>
          </p:nvPr>
        </p:nvSpPr>
        <p:spPr>
          <a:xfrm>
            <a:off x="504562" y="1400086"/>
            <a:ext cx="5219581" cy="4680673"/>
          </a:xfrm>
        </p:spPr>
        <p:txBody>
          <a:bodyPr>
            <a:normAutofit lnSpcReduction="10000"/>
          </a:bodyPr>
          <a:lstStyle/>
          <a:p>
            <a:r>
              <a:rPr lang="en-US" sz="2200" dirty="0"/>
              <a:t>Extend hospitality</a:t>
            </a:r>
          </a:p>
          <a:p>
            <a:r>
              <a:rPr lang="en-US" sz="2200" dirty="0"/>
              <a:t>Welcome Wagons</a:t>
            </a:r>
          </a:p>
          <a:p>
            <a:r>
              <a:rPr lang="en-US" sz="2200" dirty="0"/>
              <a:t>Recruiting/Onboarding Communication</a:t>
            </a:r>
          </a:p>
          <a:p>
            <a:r>
              <a:rPr lang="en-US" sz="2200" dirty="0"/>
              <a:t>Open Door- Open Mind atmosphere</a:t>
            </a:r>
          </a:p>
          <a:p>
            <a:r>
              <a:rPr lang="en-US" sz="2200" dirty="0"/>
              <a:t>Relaxed Dress Code</a:t>
            </a:r>
          </a:p>
          <a:p>
            <a:r>
              <a:rPr lang="en-US" sz="2200" dirty="0"/>
              <a:t>Increase Flexibility</a:t>
            </a:r>
          </a:p>
          <a:p>
            <a:pPr lvl="1"/>
            <a:r>
              <a:rPr lang="en-US" sz="1900" dirty="0"/>
              <a:t>4 day work week</a:t>
            </a:r>
          </a:p>
          <a:p>
            <a:pPr lvl="1"/>
            <a:r>
              <a:rPr lang="en-US" sz="1900" dirty="0"/>
              <a:t>Flex outside core hours</a:t>
            </a:r>
          </a:p>
          <a:p>
            <a:r>
              <a:rPr lang="en-US" sz="2200" dirty="0"/>
              <a:t>Celebrate Successes!</a:t>
            </a:r>
          </a:p>
          <a:p>
            <a:r>
              <a:rPr lang="en-US" sz="2200" dirty="0"/>
              <a:t>Provide meaningful benefits</a:t>
            </a:r>
          </a:p>
          <a:p>
            <a:pPr lvl="1"/>
            <a:r>
              <a:rPr lang="en-US" sz="1900" dirty="0"/>
              <a:t>Try </a:t>
            </a:r>
            <a:r>
              <a:rPr lang="en-US" sz="1900" dirty="0" err="1"/>
              <a:t>Perkspot</a:t>
            </a:r>
            <a:r>
              <a:rPr lang="en-US" sz="1900" dirty="0"/>
              <a:t> Discount Mall</a:t>
            </a:r>
          </a:p>
          <a:p>
            <a:pPr lvl="1"/>
            <a:endParaRPr lang="en-US" dirty="0"/>
          </a:p>
          <a:p>
            <a:endParaRPr lang="en-US" dirty="0"/>
          </a:p>
        </p:txBody>
      </p:sp>
      <p:sp>
        <p:nvSpPr>
          <p:cNvPr id="7" name="Content Placeholder 6"/>
          <p:cNvSpPr>
            <a:spLocks noGrp="1"/>
          </p:cNvSpPr>
          <p:nvPr>
            <p:ph sz="half" idx="2"/>
          </p:nvPr>
        </p:nvSpPr>
        <p:spPr>
          <a:xfrm>
            <a:off x="6082006" y="1381798"/>
            <a:ext cx="5521730" cy="4717249"/>
          </a:xfrm>
        </p:spPr>
        <p:txBody>
          <a:bodyPr>
            <a:normAutofit lnSpcReduction="10000"/>
          </a:bodyPr>
          <a:lstStyle/>
          <a:p>
            <a:r>
              <a:rPr lang="en-US" sz="2200" dirty="0"/>
              <a:t>Seek Feedback</a:t>
            </a:r>
          </a:p>
          <a:p>
            <a:pPr lvl="1"/>
            <a:r>
              <a:rPr lang="en-US" sz="1900" dirty="0"/>
              <a:t>Employee Advisory Groups</a:t>
            </a:r>
          </a:p>
          <a:p>
            <a:pPr lvl="1"/>
            <a:r>
              <a:rPr lang="en-US" sz="1900" dirty="0"/>
              <a:t>Participate in award surveys</a:t>
            </a:r>
          </a:p>
          <a:p>
            <a:r>
              <a:rPr lang="en-US" sz="2200" dirty="0"/>
              <a:t>Get employees involved in community</a:t>
            </a:r>
          </a:p>
          <a:p>
            <a:pPr lvl="1"/>
            <a:r>
              <a:rPr lang="en-US" sz="1900" dirty="0"/>
              <a:t>Volunteer/Give Back</a:t>
            </a:r>
          </a:p>
          <a:p>
            <a:pPr lvl="1"/>
            <a:r>
              <a:rPr lang="en-US" sz="1900" dirty="0"/>
              <a:t>Join boards, leadership groups (take employees with you!)</a:t>
            </a:r>
          </a:p>
          <a:p>
            <a:r>
              <a:rPr lang="en-US" sz="2200" dirty="0"/>
              <a:t>Communicate</a:t>
            </a:r>
          </a:p>
          <a:p>
            <a:pPr lvl="1"/>
            <a:r>
              <a:rPr lang="en-US" sz="1900" dirty="0"/>
              <a:t>Variety in message kits</a:t>
            </a:r>
          </a:p>
          <a:p>
            <a:pPr lvl="1"/>
            <a:endParaRPr lang="en-US" sz="1900" dirty="0"/>
          </a:p>
          <a:p>
            <a:r>
              <a:rPr lang="en-US" sz="2200" dirty="0"/>
              <a:t>Leadership Dedication &amp; Involvement</a:t>
            </a:r>
          </a:p>
          <a:p>
            <a:pPr lvl="1"/>
            <a:r>
              <a:rPr lang="en-US" sz="1900" dirty="0"/>
              <a:t>NEO</a:t>
            </a:r>
          </a:p>
          <a:p>
            <a:pPr lvl="1"/>
            <a:r>
              <a:rPr lang="en-US" sz="1900" dirty="0" err="1"/>
              <a:t>Evals</a:t>
            </a:r>
            <a:endParaRPr lang="en-US" sz="1900" dirty="0"/>
          </a:p>
          <a:p>
            <a:pPr lvl="1"/>
            <a:endParaRPr lang="en-US" dirty="0"/>
          </a:p>
        </p:txBody>
      </p:sp>
      <p:sp>
        <p:nvSpPr>
          <p:cNvPr id="2" name="Date Placeholder 1"/>
          <p:cNvSpPr>
            <a:spLocks noGrp="1"/>
          </p:cNvSpPr>
          <p:nvPr>
            <p:ph type="dt" sz="half" idx="10"/>
          </p:nvPr>
        </p:nvSpPr>
        <p:spPr/>
        <p:txBody>
          <a:bodyPr/>
          <a:lstStyle/>
          <a:p>
            <a:r>
              <a:rPr lang="en-US" smtClean="0"/>
              <a:t>6/7/2017</a:t>
            </a:r>
            <a:endParaRPr lang="en-US"/>
          </a:p>
        </p:txBody>
      </p:sp>
      <p:sp>
        <p:nvSpPr>
          <p:cNvPr id="3" name="Slide Number Placeholder 2"/>
          <p:cNvSpPr>
            <a:spLocks noGrp="1"/>
          </p:cNvSpPr>
          <p:nvPr>
            <p:ph type="sldNum" sz="quarter" idx="12"/>
          </p:nvPr>
        </p:nvSpPr>
        <p:spPr/>
        <p:txBody>
          <a:bodyPr/>
          <a:lstStyle/>
          <a:p>
            <a:fld id="{E31375A4-56A4-47D6-9801-1991572033F7}" type="slidenum">
              <a:rPr lang="en-US" smtClean="0"/>
              <a:t>20</a:t>
            </a:fld>
            <a:endParaRPr lang="en-US"/>
          </a:p>
        </p:txBody>
      </p:sp>
      <p:sp>
        <p:nvSpPr>
          <p:cNvPr id="4" name="Footer Placeholder 3"/>
          <p:cNvSpPr>
            <a:spLocks noGrp="1"/>
          </p:cNvSpPr>
          <p:nvPr>
            <p:ph type="ftr" sz="quarter" idx="11"/>
          </p:nvPr>
        </p:nvSpPr>
        <p:spPr/>
        <p:txBody>
          <a:bodyPr/>
          <a:lstStyle/>
          <a:p>
            <a:r>
              <a:rPr lang="en-US" smtClean="0"/>
              <a:t>Building a Best Place To Work</a:t>
            </a:r>
            <a:endParaRPr lang="en-US"/>
          </a:p>
        </p:txBody>
      </p:sp>
    </p:spTree>
    <p:extLst>
      <p:ext uri="{BB962C8B-B14F-4D97-AF65-F5344CB8AC3E}">
        <p14:creationId xmlns:p14="http://schemas.microsoft.com/office/powerpoint/2010/main" val="3078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8789824" y="4962374"/>
            <a:ext cx="3550093" cy="1580440"/>
          </a:xfrm>
        </p:spPr>
        <p:txBody>
          <a:bodyPr>
            <a:normAutofit/>
          </a:bodyPr>
          <a:lstStyle/>
          <a:p>
            <a:r>
              <a:rPr lang="en-US" sz="2400" dirty="0"/>
              <a:t>CEO George Iranon</a:t>
            </a:r>
          </a:p>
        </p:txBody>
      </p:sp>
      <p:sp>
        <p:nvSpPr>
          <p:cNvPr id="3" name="Title 2"/>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a:xfrm>
            <a:off x="479399" y="146420"/>
            <a:ext cx="6279775" cy="6711580"/>
          </a:xfrm>
          <a:prstGeom prst="rect">
            <a:avLst/>
          </a:prstGeom>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532813" y="1529193"/>
            <a:ext cx="3361835" cy="324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38200" y="2551176"/>
            <a:ext cx="10515600" cy="2240280"/>
          </a:xfrm>
        </p:spPr>
        <p:txBody>
          <a:bodyPr>
            <a:normAutofit fontScale="90000"/>
          </a:bodyPr>
          <a:lstStyle/>
          <a:p>
            <a:r>
              <a:rPr lang="en-US" sz="5400" dirty="0"/>
              <a:t>Thank you!</a:t>
            </a:r>
            <a:br>
              <a:rPr lang="en-US" sz="5400" dirty="0"/>
            </a:br>
            <a:r>
              <a:rPr lang="en-US" sz="5400" dirty="0"/>
              <a:t/>
            </a:r>
            <a:br>
              <a:rPr lang="en-US" sz="5400" dirty="0"/>
            </a:br>
            <a:r>
              <a:rPr lang="en-US" sz="4800" dirty="0"/>
              <a:t>Now go out there and help make </a:t>
            </a:r>
            <a:r>
              <a:rPr lang="en-US" sz="4800" dirty="0">
                <a:solidFill>
                  <a:srgbClr val="FFFF00"/>
                </a:solidFill>
              </a:rPr>
              <a:t>your</a:t>
            </a:r>
            <a:r>
              <a:rPr lang="en-US" sz="4800" dirty="0"/>
              <a:t> organization a </a:t>
            </a:r>
            <a:r>
              <a:rPr lang="en-US" sz="4800" i="1" dirty="0"/>
              <a:t>Best Place To Work!</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523"/>
          <a:stretch/>
        </p:blipFill>
        <p:spPr>
          <a:xfrm>
            <a:off x="5200831" y="5042582"/>
            <a:ext cx="2025880" cy="1250182"/>
          </a:xfrm>
          <a:prstGeom prst="rect">
            <a:avLst/>
          </a:prstGeom>
        </p:spPr>
      </p:pic>
    </p:spTree>
    <p:extLst>
      <p:ext uri="{BB962C8B-B14F-4D97-AF65-F5344CB8AC3E}">
        <p14:creationId xmlns:p14="http://schemas.microsoft.com/office/powerpoint/2010/main" val="165104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9790" y="194466"/>
            <a:ext cx="8276665" cy="867341"/>
          </a:xfrm>
        </p:spPr>
        <p:txBody>
          <a:bodyPr/>
          <a:lstStyle/>
          <a:p>
            <a:r>
              <a:rPr lang="en-US" dirty="0"/>
              <a:t>Who We Are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3110" b="4389"/>
          <a:stretch/>
        </p:blipFill>
        <p:spPr>
          <a:xfrm>
            <a:off x="4700593" y="1061807"/>
            <a:ext cx="7395319" cy="4603013"/>
          </a:xfrm>
          <a:prstGeom prst="rect">
            <a:avLst/>
          </a:prstGeom>
        </p:spPr>
      </p:pic>
      <p:sp>
        <p:nvSpPr>
          <p:cNvPr id="7" name="Content Placeholder 5"/>
          <p:cNvSpPr txBox="1">
            <a:spLocks/>
          </p:cNvSpPr>
          <p:nvPr/>
        </p:nvSpPr>
        <p:spPr>
          <a:xfrm>
            <a:off x="1261636" y="5349912"/>
            <a:ext cx="2743200" cy="629815"/>
          </a:xfrm>
          <a:prstGeom prst="rect">
            <a:avLst/>
          </a:prstGeom>
        </p:spPr>
        <p:txBody>
          <a:bodyPr vert="horz" lIns="91440" tIns="45720" rIns="91440" bIns="45720" rtlCol="0">
            <a:noAutofit/>
          </a:bodyPr>
          <a:lstStyle>
            <a:lvl1pPr marL="205740" indent="-171450" algn="l" defTabSz="685800" rtl="0" eaLnBrk="1" latinLnBrk="0" hangingPunct="1">
              <a:lnSpc>
                <a:spcPct val="90000"/>
              </a:lnSpc>
              <a:spcBef>
                <a:spcPts val="1350"/>
              </a:spcBef>
              <a:buClr>
                <a:schemeClr val="accent1"/>
              </a:buClr>
              <a:buSzPct val="102000"/>
              <a:buFont typeface="Arial" pitchFamily="34" charset="0"/>
              <a:buChar char="•"/>
              <a:defRPr sz="3200" kern="1200">
                <a:solidFill>
                  <a:schemeClr val="tx1"/>
                </a:solidFill>
                <a:latin typeface="Segoe UI Semilight" panose="020B0402040204020203" pitchFamily="34" charset="0"/>
                <a:ea typeface="+mn-ea"/>
                <a:cs typeface="Segoe UI Semilight" panose="020B0402040204020203" pitchFamily="34"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34290" indent="0">
              <a:buNone/>
            </a:pPr>
            <a:r>
              <a:rPr lang="en-US" sz="3600" dirty="0"/>
              <a:t>Since 1971</a:t>
            </a:r>
          </a:p>
        </p:txBody>
      </p:sp>
      <p:sp>
        <p:nvSpPr>
          <p:cNvPr id="8" name="Content Placeholder 5"/>
          <p:cNvSpPr txBox="1">
            <a:spLocks/>
          </p:cNvSpPr>
          <p:nvPr/>
        </p:nvSpPr>
        <p:spPr>
          <a:xfrm rot="425277">
            <a:off x="7882241" y="685121"/>
            <a:ext cx="3228027" cy="555044"/>
          </a:xfrm>
          <a:prstGeom prst="rect">
            <a:avLst/>
          </a:prstGeom>
          <a:solidFill>
            <a:schemeClr val="accent1"/>
          </a:solidFill>
          <a:ln>
            <a:solidFill>
              <a:schemeClr val="accent1"/>
            </a:solidFill>
          </a:ln>
        </p:spPr>
        <p:txBody>
          <a:bodyPr vert="horz" lIns="91440" tIns="45720" rIns="91440" bIns="45720" rtlCol="0">
            <a:normAutofit/>
          </a:bodyPr>
          <a:lstStyle>
            <a:lvl1pPr marL="205740" indent="-171450" algn="l" defTabSz="685800" rtl="0" eaLnBrk="1" latinLnBrk="0" hangingPunct="1">
              <a:lnSpc>
                <a:spcPct val="90000"/>
              </a:lnSpc>
              <a:spcBef>
                <a:spcPts val="1350"/>
              </a:spcBef>
              <a:buClr>
                <a:schemeClr val="accent1"/>
              </a:buClr>
              <a:buSzPct val="102000"/>
              <a:buFont typeface="Arial" pitchFamily="34" charset="0"/>
              <a:buChar char="•"/>
              <a:defRPr sz="3200" kern="1200">
                <a:solidFill>
                  <a:schemeClr val="tx1"/>
                </a:solidFill>
                <a:latin typeface="Segoe UI Semilight" panose="020B0402040204020203" pitchFamily="34" charset="0"/>
                <a:ea typeface="+mn-ea"/>
                <a:cs typeface="Segoe UI Semilight" panose="020B0402040204020203" pitchFamily="34" charset="0"/>
              </a:defRPr>
            </a:lvl1pPr>
            <a:lvl2pPr marL="445770" indent="-171450" algn="l" defTabSz="685800" rtl="0" eaLnBrk="1" latinLnBrk="0" hangingPunct="1">
              <a:lnSpc>
                <a:spcPct val="90000"/>
              </a:lnSpc>
              <a:spcBef>
                <a:spcPts val="600"/>
              </a:spcBef>
              <a:buClr>
                <a:schemeClr val="accent1"/>
              </a:buClr>
              <a:buSzPct val="100000"/>
              <a:buFont typeface="Arial" pitchFamily="34" charset="0"/>
              <a:buChar char="▪"/>
              <a:defRPr sz="2800" kern="1200">
                <a:solidFill>
                  <a:schemeClr val="tx1"/>
                </a:solidFill>
                <a:latin typeface="Segoe UI Semilight" panose="020B0402040204020203" pitchFamily="34" charset="0"/>
                <a:ea typeface="+mn-ea"/>
                <a:cs typeface="Segoe UI Semilight" panose="020B0402040204020203" pitchFamily="34" charset="0"/>
              </a:defRPr>
            </a:lvl2pPr>
            <a:lvl3pPr marL="685800" indent="-171450" algn="l" defTabSz="685800" rtl="0" eaLnBrk="1" latinLnBrk="0" hangingPunct="1">
              <a:lnSpc>
                <a:spcPct val="90000"/>
              </a:lnSpc>
              <a:spcBef>
                <a:spcPts val="600"/>
              </a:spcBef>
              <a:buClr>
                <a:schemeClr val="accent1"/>
              </a:buClr>
              <a:buSzPct val="100000"/>
              <a:buFont typeface="Arial"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891540" indent="-137160" algn="l" defTabSz="6858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4pPr>
            <a:lvl5pPr marL="1097280" indent="-137160" algn="l" defTabSz="6858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5pPr>
            <a:lvl6pPr marL="126873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6pPr>
            <a:lvl7pPr marL="144018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7pPr>
            <a:lvl8pPr marL="161163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8pPr>
            <a:lvl9pPr marL="178308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34290" indent="0">
              <a:buNone/>
            </a:pPr>
            <a:r>
              <a:rPr lang="en-US" sz="3000" b="1" dirty="0">
                <a:solidFill>
                  <a:schemeClr val="bg1"/>
                </a:solidFill>
              </a:rPr>
              <a:t>Now 22 locations!</a:t>
            </a:r>
          </a:p>
          <a:p>
            <a:pPr marL="34290" indent="0" algn="ctr">
              <a:buFont typeface="Arial" pitchFamily="34" charset="0"/>
              <a:buNone/>
            </a:pPr>
            <a:endParaRPr lang="en-US" sz="3000" dirty="0"/>
          </a:p>
        </p:txBody>
      </p:sp>
      <p:sp>
        <p:nvSpPr>
          <p:cNvPr id="6" name="Content Placeholder 5"/>
          <p:cNvSpPr>
            <a:spLocks noGrp="1"/>
          </p:cNvSpPr>
          <p:nvPr>
            <p:ph idx="1"/>
          </p:nvPr>
        </p:nvSpPr>
        <p:spPr>
          <a:xfrm>
            <a:off x="350143" y="1674235"/>
            <a:ext cx="4158685" cy="3378157"/>
          </a:xfrm>
          <a:solidFill>
            <a:schemeClr val="accent1"/>
          </a:solidFill>
        </p:spPr>
        <p:txBody>
          <a:bodyPr>
            <a:normAutofit/>
          </a:bodyPr>
          <a:lstStyle/>
          <a:p>
            <a:pPr marL="34290" indent="0" algn="ctr">
              <a:buNone/>
            </a:pPr>
            <a:r>
              <a:rPr lang="en-US" dirty="0">
                <a:solidFill>
                  <a:schemeClr val="bg1"/>
                </a:solidFill>
              </a:rPr>
              <a:t>Private, non-profit corporation providing workforce development services to individuals and employers in Washington State</a:t>
            </a:r>
          </a:p>
        </p:txBody>
      </p:sp>
      <p:sp>
        <p:nvSpPr>
          <p:cNvPr id="2" name="Date Placeholder 1"/>
          <p:cNvSpPr>
            <a:spLocks noGrp="1"/>
          </p:cNvSpPr>
          <p:nvPr>
            <p:ph type="dt" sz="half" idx="10"/>
          </p:nvPr>
        </p:nvSpPr>
        <p:spPr/>
        <p:txBody>
          <a:bodyPr/>
          <a:lstStyle/>
          <a:p>
            <a:r>
              <a:rPr lang="en-US" smtClean="0"/>
              <a:t>6/7/2017</a:t>
            </a:r>
            <a:endParaRPr lang="en-US" dirty="0"/>
          </a:p>
        </p:txBody>
      </p:sp>
      <p:sp>
        <p:nvSpPr>
          <p:cNvPr id="3" name="Slide Number Placeholder 2"/>
          <p:cNvSpPr>
            <a:spLocks noGrp="1"/>
          </p:cNvSpPr>
          <p:nvPr>
            <p:ph type="sldNum" sz="quarter" idx="12"/>
          </p:nvPr>
        </p:nvSpPr>
        <p:spPr/>
        <p:txBody>
          <a:bodyPr/>
          <a:lstStyle/>
          <a:p>
            <a:fld id="{E31375A4-56A4-47D6-9801-1991572033F7}" type="slidenum">
              <a:rPr lang="en-US" smtClean="0"/>
              <a:pPr/>
              <a:t>3</a:t>
            </a:fld>
            <a:endParaRPr lang="en-US" dirty="0"/>
          </a:p>
        </p:txBody>
      </p:sp>
      <p:sp>
        <p:nvSpPr>
          <p:cNvPr id="9" name="Footer Placeholder 8"/>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46454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750"/>
                                        <p:tgtEl>
                                          <p:spTgt spid="6">
                                            <p:txEl>
                                              <p:pRg st="0" end="0"/>
                                            </p:txEl>
                                          </p:spTgt>
                                        </p:tgtEl>
                                      </p:cBhvr>
                                    </p:animEffect>
                                    <p:anim calcmode="lin" valueType="num">
                                      <p:cBhvr>
                                        <p:cTn id="8"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750" fill="hold"/>
                                        <p:tgtEl>
                                          <p:spTgt spid="7"/>
                                        </p:tgtEl>
                                        <p:attrNameLst>
                                          <p:attrName>ppt_x</p:attrName>
                                        </p:attrNameLst>
                                      </p:cBhvr>
                                      <p:tavLst>
                                        <p:tav tm="0">
                                          <p:val>
                                            <p:strVal val="#ppt_x"/>
                                          </p:val>
                                        </p:tav>
                                        <p:tav tm="100000">
                                          <p:val>
                                            <p:strVal val="#ppt_x"/>
                                          </p:val>
                                        </p:tav>
                                      </p:tavLst>
                                    </p:anim>
                                    <p:anim calcmode="lin" valueType="num">
                                      <p:cBhvr additive="base">
                                        <p:cTn id="14" dur="75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par>
                          <p:cTn id="19" fill="hold">
                            <p:stCondLst>
                              <p:cond delay="3000"/>
                            </p:stCondLst>
                            <p:childTnLst>
                              <p:par>
                                <p:cTn id="20" presetID="53" presetClass="entr" presetSubtype="16" fill="hold" grpId="0" nodeType="after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ctrTitle"/>
          </p:nvPr>
        </p:nvSpPr>
        <p:spPr>
          <a:xfrm>
            <a:off x="1183342" y="645460"/>
            <a:ext cx="9991164" cy="6634876"/>
          </a:xfrm>
        </p:spPr>
        <p:txBody>
          <a:bodyPr>
            <a:normAutofit/>
          </a:bodyPr>
          <a:lstStyle/>
          <a:p>
            <a:pPr algn="ctr">
              <a:buNone/>
            </a:pPr>
            <a:r>
              <a:rPr lang="en-US" sz="3200" dirty="0">
                <a:solidFill>
                  <a:srgbClr val="FFFF00"/>
                </a:solidFill>
              </a:rPr>
              <a:t>Our Vision Statement states what we do now, will do in the future, and how we do it.</a:t>
            </a:r>
          </a:p>
          <a:p>
            <a:pPr>
              <a:buNone/>
            </a:pPr>
            <a:r>
              <a:rPr lang="en-US" dirty="0"/>
              <a:t/>
            </a:r>
            <a:br>
              <a:rPr lang="en-US" dirty="0"/>
            </a:br>
            <a:endParaRPr lang="en-US" dirty="0"/>
          </a:p>
          <a:p>
            <a:pPr algn="ctr">
              <a:buNone/>
            </a:pPr>
            <a:r>
              <a:rPr lang="en-US" sz="3600" b="1" dirty="0"/>
              <a:t>Empowering People</a:t>
            </a:r>
          </a:p>
          <a:p>
            <a:pPr algn="ctr">
              <a:buNone/>
            </a:pPr>
            <a:r>
              <a:rPr lang="en-US" sz="3600" b="1" dirty="0"/>
              <a:t>Enhancing Workforce</a:t>
            </a:r>
          </a:p>
          <a:p>
            <a:pPr algn="ctr">
              <a:buNone/>
            </a:pPr>
            <a:r>
              <a:rPr lang="en-US" sz="3600" b="1" dirty="0"/>
              <a:t>Enriching Community</a:t>
            </a:r>
          </a:p>
          <a:p>
            <a:pPr algn="ctr">
              <a:buNone/>
            </a:pPr>
            <a:r>
              <a:rPr lang="en-US" sz="3600" b="1" dirty="0">
                <a:solidFill>
                  <a:srgbClr val="FFFF00"/>
                </a:solidFill>
              </a:rPr>
              <a:t/>
            </a:r>
            <a:br>
              <a:rPr lang="en-US" sz="3600" b="1" dirty="0">
                <a:solidFill>
                  <a:srgbClr val="FFFF00"/>
                </a:solidFill>
              </a:rPr>
            </a:br>
            <a:r>
              <a:rPr lang="en-US" sz="3600" b="1" dirty="0">
                <a:solidFill>
                  <a:srgbClr val="FFFF00"/>
                </a:solidFill>
              </a:rPr>
              <a:t>Our Purpose:</a:t>
            </a:r>
            <a:br>
              <a:rPr lang="en-US" sz="3600" b="1" dirty="0">
                <a:solidFill>
                  <a:srgbClr val="FFFF00"/>
                </a:solidFill>
              </a:rPr>
            </a:br>
            <a:endParaRPr lang="en-US" sz="3600" b="1" dirty="0">
              <a:solidFill>
                <a:srgbClr val="FFFF00"/>
              </a:solidFill>
            </a:endParaRPr>
          </a:p>
          <a:p>
            <a:pPr algn="ctr">
              <a:buNone/>
            </a:pPr>
            <a:r>
              <a:rPr lang="en-US" sz="3600" b="1" i="1" dirty="0"/>
              <a:t>“Breaking the spirit of poverty through the dignity of work”</a:t>
            </a:r>
            <a:r>
              <a:rPr lang="en-US" sz="3600" b="1" dirty="0"/>
              <a:t/>
            </a:r>
            <a:br>
              <a:rPr lang="en-US" sz="3600" b="1" dirty="0"/>
            </a:br>
            <a:endParaRPr lang="en-US" sz="3600" b="1" dirty="0"/>
          </a:p>
          <a:p>
            <a:endParaRPr lang="en-US" dirty="0"/>
          </a:p>
        </p:txBody>
      </p:sp>
    </p:spTree>
    <p:extLst>
      <p:ext uri="{BB962C8B-B14F-4D97-AF65-F5344CB8AC3E}">
        <p14:creationId xmlns:p14="http://schemas.microsoft.com/office/powerpoint/2010/main" val="222321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2134" y="995088"/>
            <a:ext cx="5033019" cy="47045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rot="21084522">
            <a:off x="609600" y="1650379"/>
            <a:ext cx="3895493" cy="707886"/>
          </a:xfrm>
          <a:prstGeom prst="rect">
            <a:avLst/>
          </a:prstGeom>
          <a:solidFill>
            <a:schemeClr val="accent1"/>
          </a:solidFill>
        </p:spPr>
        <p:txBody>
          <a:bodyPr wrap="square" rtlCol="0">
            <a:spAutoFit/>
          </a:bodyPr>
          <a:lstStyle/>
          <a:p>
            <a:r>
              <a:rPr lang="en-US" sz="4000" dirty="0">
                <a:solidFill>
                  <a:schemeClr val="bg1"/>
                </a:solidFill>
              </a:rPr>
              <a:t>Guiding Principles</a:t>
            </a:r>
          </a:p>
        </p:txBody>
      </p:sp>
      <p:sp>
        <p:nvSpPr>
          <p:cNvPr id="6" name="TextBox 5"/>
          <p:cNvSpPr txBox="1"/>
          <p:nvPr/>
        </p:nvSpPr>
        <p:spPr>
          <a:xfrm rot="654719">
            <a:off x="2200098" y="3160893"/>
            <a:ext cx="3895493" cy="707886"/>
          </a:xfrm>
          <a:prstGeom prst="rect">
            <a:avLst/>
          </a:prstGeom>
          <a:solidFill>
            <a:schemeClr val="accent1">
              <a:lumMod val="20000"/>
              <a:lumOff val="80000"/>
            </a:schemeClr>
          </a:solidFill>
        </p:spPr>
        <p:txBody>
          <a:bodyPr wrap="square" rtlCol="0">
            <a:spAutoFit/>
          </a:bodyPr>
          <a:lstStyle/>
          <a:p>
            <a:pPr algn="ctr"/>
            <a:r>
              <a:rPr lang="en-US" sz="4000" dirty="0"/>
              <a:t>Our “E” Words</a:t>
            </a:r>
          </a:p>
        </p:txBody>
      </p:sp>
      <p:sp>
        <p:nvSpPr>
          <p:cNvPr id="7" name="TextBox 6"/>
          <p:cNvSpPr txBox="1"/>
          <p:nvPr/>
        </p:nvSpPr>
        <p:spPr>
          <a:xfrm rot="21048537">
            <a:off x="541581" y="4485084"/>
            <a:ext cx="3895493" cy="707886"/>
          </a:xfrm>
          <a:prstGeom prst="rect">
            <a:avLst/>
          </a:prstGeom>
          <a:solidFill>
            <a:schemeClr val="accent2">
              <a:lumMod val="40000"/>
              <a:lumOff val="60000"/>
            </a:schemeClr>
          </a:solidFill>
        </p:spPr>
        <p:txBody>
          <a:bodyPr wrap="square" rtlCol="0">
            <a:spAutoFit/>
          </a:bodyPr>
          <a:lstStyle/>
          <a:p>
            <a:pPr algn="ctr"/>
            <a:r>
              <a:rPr lang="en-US" sz="4000" dirty="0"/>
              <a:t>Hospitality</a:t>
            </a:r>
          </a:p>
        </p:txBody>
      </p:sp>
      <p:sp>
        <p:nvSpPr>
          <p:cNvPr id="3" name="Date Placeholder 2"/>
          <p:cNvSpPr>
            <a:spLocks noGrp="1"/>
          </p:cNvSpPr>
          <p:nvPr>
            <p:ph type="dt" sz="half" idx="10"/>
          </p:nvPr>
        </p:nvSpPr>
        <p:spPr/>
        <p:txBody>
          <a:bodyPr/>
          <a:lstStyle/>
          <a:p>
            <a:r>
              <a:rPr lang="en-US" smtClean="0"/>
              <a:t>6/7/2017</a:t>
            </a:r>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5</a:t>
            </a:fld>
            <a:endParaRPr lang="en-US" dirty="0"/>
          </a:p>
        </p:txBody>
      </p:sp>
      <p:sp>
        <p:nvSpPr>
          <p:cNvPr id="9" name="Footer Placeholder 8"/>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426964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1000"/>
                                        <p:tgtEl>
                                          <p:spTgt spid="5"/>
                                        </p:tgtEl>
                                      </p:cBhvr>
                                    </p:animEffect>
                                  </p:childTnLst>
                                </p:cTn>
                              </p:par>
                            </p:childTnLst>
                          </p:cTn>
                        </p:par>
                        <p:par>
                          <p:cTn id="12" fill="hold">
                            <p:stCondLst>
                              <p:cond delay="15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1000"/>
                                        <p:tgtEl>
                                          <p:spTgt spid="6"/>
                                        </p:tgtEl>
                                      </p:cBhvr>
                                    </p:animEffect>
                                  </p:childTnLst>
                                </p:cTn>
                              </p:par>
                            </p:childTnLst>
                          </p:cTn>
                        </p:par>
                        <p:par>
                          <p:cTn id="16" fill="hold">
                            <p:stCondLst>
                              <p:cond delay="2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5" name="TextBox 4"/>
          <p:cNvSpPr txBox="1"/>
          <p:nvPr/>
        </p:nvSpPr>
        <p:spPr>
          <a:xfrm rot="162782">
            <a:off x="7735091" y="835774"/>
            <a:ext cx="3895493" cy="707886"/>
          </a:xfrm>
          <a:prstGeom prst="rect">
            <a:avLst/>
          </a:prstGeom>
          <a:solidFill>
            <a:schemeClr val="accent1"/>
          </a:solidFill>
        </p:spPr>
        <p:txBody>
          <a:bodyPr wrap="square" rtlCol="0">
            <a:spAutoFit/>
          </a:bodyPr>
          <a:lstStyle/>
          <a:p>
            <a:pPr algn="ctr"/>
            <a:r>
              <a:rPr lang="en-US" sz="4000" dirty="0">
                <a:solidFill>
                  <a:schemeClr val="bg1"/>
                </a:solidFill>
              </a:rPr>
              <a:t>Leaders</a:t>
            </a:r>
          </a:p>
        </p:txBody>
      </p:sp>
      <p:sp>
        <p:nvSpPr>
          <p:cNvPr id="6" name="TextBox 5"/>
          <p:cNvSpPr txBox="1"/>
          <p:nvPr/>
        </p:nvSpPr>
        <p:spPr>
          <a:xfrm rot="21286264">
            <a:off x="7311415" y="2595571"/>
            <a:ext cx="3895493" cy="707886"/>
          </a:xfrm>
          <a:prstGeom prst="rect">
            <a:avLst/>
          </a:prstGeom>
          <a:solidFill>
            <a:schemeClr val="accent1"/>
          </a:solidFill>
        </p:spPr>
        <p:txBody>
          <a:bodyPr wrap="square" rtlCol="0">
            <a:spAutoFit/>
          </a:bodyPr>
          <a:lstStyle/>
          <a:p>
            <a:pPr algn="ctr"/>
            <a:r>
              <a:rPr lang="en-US" sz="4000" dirty="0">
                <a:solidFill>
                  <a:schemeClr val="bg1"/>
                </a:solidFill>
              </a:rPr>
              <a:t>Focus, Faith, Fire</a:t>
            </a:r>
          </a:p>
        </p:txBody>
      </p:sp>
      <p:sp>
        <p:nvSpPr>
          <p:cNvPr id="7" name="TextBox 6"/>
          <p:cNvSpPr txBox="1"/>
          <p:nvPr/>
        </p:nvSpPr>
        <p:spPr>
          <a:xfrm rot="453333">
            <a:off x="7109852" y="4549997"/>
            <a:ext cx="4786296" cy="707886"/>
          </a:xfrm>
          <a:prstGeom prst="rect">
            <a:avLst/>
          </a:prstGeom>
          <a:solidFill>
            <a:schemeClr val="accent1"/>
          </a:solidFill>
        </p:spPr>
        <p:txBody>
          <a:bodyPr wrap="square" rtlCol="0">
            <a:spAutoFit/>
          </a:bodyPr>
          <a:lstStyle/>
          <a:p>
            <a:pPr algn="ctr"/>
            <a:r>
              <a:rPr lang="en-US" sz="4000" dirty="0">
                <a:solidFill>
                  <a:schemeClr val="bg1"/>
                </a:solidFill>
              </a:rPr>
              <a:t>Work hard/Play Hard</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529" y="1189717"/>
            <a:ext cx="6251021" cy="5064280"/>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Date Placeholder 3"/>
          <p:cNvSpPr>
            <a:spLocks noGrp="1"/>
          </p:cNvSpPr>
          <p:nvPr>
            <p:ph type="dt" sz="half" idx="10"/>
          </p:nvPr>
        </p:nvSpPr>
        <p:spPr/>
        <p:txBody>
          <a:bodyPr/>
          <a:lstStyle/>
          <a:p>
            <a:r>
              <a:rPr lang="en-US" smtClean="0"/>
              <a:t>6/7/2017</a:t>
            </a:r>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6</a:t>
            </a:fld>
            <a:endParaRPr lang="en-US" dirty="0"/>
          </a:p>
        </p:txBody>
      </p:sp>
      <p:sp>
        <p:nvSpPr>
          <p:cNvPr id="9" name="Footer Placeholder 8"/>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30798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1000"/>
                                        <p:tgtEl>
                                          <p:spTgt spid="5"/>
                                        </p:tgtEl>
                                      </p:cBhvr>
                                    </p:animEffect>
                                  </p:childTnLst>
                                </p:cTn>
                              </p:par>
                            </p:childTnLst>
                          </p:cTn>
                        </p:par>
                        <p:par>
                          <p:cTn id="12" fill="hold">
                            <p:stCondLst>
                              <p:cond delay="15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1000"/>
                                        <p:tgtEl>
                                          <p:spTgt spid="6"/>
                                        </p:tgtEl>
                                      </p:cBhvr>
                                    </p:animEffect>
                                  </p:childTnLst>
                                </p:cTn>
                              </p:par>
                            </p:childTnLst>
                          </p:cTn>
                        </p:par>
                        <p:par>
                          <p:cTn id="16" fill="hold">
                            <p:stCondLst>
                              <p:cond delay="2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52000"/>
                    </a14:imgEffect>
                    <a14:imgEffect>
                      <a14:brightnessContrast bright="83000"/>
                    </a14:imgEffect>
                  </a14:imgLayer>
                </a14:imgProps>
              </a:ext>
              <a:ext uri="{28A0092B-C50C-407E-A947-70E740481C1C}">
                <a14:useLocalDpi xmlns:a14="http://schemas.microsoft.com/office/drawing/2010/main" val="0"/>
              </a:ext>
            </a:extLst>
          </a:blip>
          <a:srcRect/>
          <a:stretch/>
        </p:blipFill>
        <p:spPr>
          <a:xfrm>
            <a:off x="863148" y="571991"/>
            <a:ext cx="2270141" cy="2035409"/>
          </a:xfrm>
          <a:prstGeom prst="rect">
            <a:avLst/>
          </a:prstGeom>
        </p:spPr>
      </p:pic>
      <p:pic>
        <p:nvPicPr>
          <p:cNvPr id="25" name="Picture 24"/>
          <p:cNvPicPr>
            <a:picLocks noChangeAspect="1"/>
          </p:cNvPicPr>
          <p:nvPr/>
        </p:nvPicPr>
        <p:blipFill rotWithShape="1">
          <a:blip r:embed="rId5" cstate="print">
            <a:extLst>
              <a:ext uri="{BEBA8EAE-BF5A-486C-A8C5-ECC9F3942E4B}">
                <a14:imgProps xmlns:a14="http://schemas.microsoft.com/office/drawing/2010/main">
                  <a14:imgLayer r:embed="rId4">
                    <a14:imgEffect>
                      <a14:saturation sat="52000"/>
                    </a14:imgEffect>
                    <a14:imgEffect>
                      <a14:brightnessContrast bright="83000"/>
                    </a14:imgEffect>
                  </a14:imgLayer>
                </a14:imgProps>
              </a:ext>
              <a:ext uri="{28A0092B-C50C-407E-A947-70E740481C1C}">
                <a14:useLocalDpi xmlns:a14="http://schemas.microsoft.com/office/drawing/2010/main" val="0"/>
              </a:ext>
            </a:extLst>
          </a:blip>
          <a:srcRect/>
          <a:stretch/>
        </p:blipFill>
        <p:spPr>
          <a:xfrm>
            <a:off x="6303768" y="2688775"/>
            <a:ext cx="3256852" cy="2920094"/>
          </a:xfrm>
          <a:prstGeom prst="rect">
            <a:avLst/>
          </a:prstGeom>
        </p:spPr>
      </p:pic>
      <p:pic>
        <p:nvPicPr>
          <p:cNvPr id="26" name="Picture 25"/>
          <p:cNvPicPr>
            <a:picLocks noChangeAspect="1"/>
          </p:cNvPicPr>
          <p:nvPr/>
        </p:nvPicPr>
        <p:blipFill rotWithShape="1">
          <a:blip r:embed="rId5" cstate="print">
            <a:extLst>
              <a:ext uri="{BEBA8EAE-BF5A-486C-A8C5-ECC9F3942E4B}">
                <a14:imgProps xmlns:a14="http://schemas.microsoft.com/office/drawing/2010/main">
                  <a14:imgLayer r:embed="rId4">
                    <a14:imgEffect>
                      <a14:saturation sat="52000"/>
                    </a14:imgEffect>
                    <a14:imgEffect>
                      <a14:brightnessContrast bright="83000"/>
                    </a14:imgEffect>
                  </a14:imgLayer>
                </a14:imgProps>
              </a:ext>
              <a:ext uri="{28A0092B-C50C-407E-A947-70E740481C1C}">
                <a14:useLocalDpi xmlns:a14="http://schemas.microsoft.com/office/drawing/2010/main" val="0"/>
              </a:ext>
            </a:extLst>
          </a:blip>
          <a:srcRect/>
          <a:stretch/>
        </p:blipFill>
        <p:spPr>
          <a:xfrm>
            <a:off x="414800" y="3116693"/>
            <a:ext cx="3383269" cy="3033440"/>
          </a:xfrm>
          <a:prstGeom prst="rect">
            <a:avLst/>
          </a:prstGeom>
        </p:spPr>
      </p:pic>
      <p:pic>
        <p:nvPicPr>
          <p:cNvPr id="28" name="Picture 27"/>
          <p:cNvPicPr>
            <a:picLocks noChangeAspect="1"/>
          </p:cNvPicPr>
          <p:nvPr/>
        </p:nvPicPr>
        <p:blipFill rotWithShape="1">
          <a:blip r:embed="rId5" cstate="print">
            <a:extLst>
              <a:ext uri="{BEBA8EAE-BF5A-486C-A8C5-ECC9F3942E4B}">
                <a14:imgProps xmlns:a14="http://schemas.microsoft.com/office/drawing/2010/main">
                  <a14:imgLayer r:embed="rId4">
                    <a14:imgEffect>
                      <a14:saturation sat="52000"/>
                    </a14:imgEffect>
                    <a14:imgEffect>
                      <a14:brightnessContrast bright="83000"/>
                    </a14:imgEffect>
                  </a14:imgLayer>
                </a14:imgProps>
              </a:ext>
              <a:ext uri="{28A0092B-C50C-407E-A947-70E740481C1C}">
                <a14:useLocalDpi xmlns:a14="http://schemas.microsoft.com/office/drawing/2010/main" val="0"/>
              </a:ext>
            </a:extLst>
          </a:blip>
          <a:srcRect/>
          <a:stretch/>
        </p:blipFill>
        <p:spPr>
          <a:xfrm>
            <a:off x="4053744" y="143213"/>
            <a:ext cx="3010609" cy="2699312"/>
          </a:xfrm>
          <a:prstGeom prst="rect">
            <a:avLst/>
          </a:prstGeom>
        </p:spPr>
      </p:pic>
      <p:pic>
        <p:nvPicPr>
          <p:cNvPr id="29" name="Picture 28"/>
          <p:cNvPicPr>
            <a:picLocks noChangeAspect="1"/>
          </p:cNvPicPr>
          <p:nvPr/>
        </p:nvPicPr>
        <p:blipFill rotWithShape="1">
          <a:blip r:embed="rId5" cstate="print">
            <a:extLst>
              <a:ext uri="{BEBA8EAE-BF5A-486C-A8C5-ECC9F3942E4B}">
                <a14:imgProps xmlns:a14="http://schemas.microsoft.com/office/drawing/2010/main">
                  <a14:imgLayer r:embed="rId4">
                    <a14:imgEffect>
                      <a14:saturation sat="52000"/>
                    </a14:imgEffect>
                    <a14:imgEffect>
                      <a14:brightnessContrast bright="83000"/>
                    </a14:imgEffect>
                  </a14:imgLayer>
                </a14:imgProps>
              </a:ext>
              <a:ext uri="{28A0092B-C50C-407E-A947-70E740481C1C}">
                <a14:useLocalDpi xmlns:a14="http://schemas.microsoft.com/office/drawing/2010/main" val="0"/>
              </a:ext>
            </a:extLst>
          </a:blip>
          <a:srcRect/>
          <a:stretch/>
        </p:blipFill>
        <p:spPr>
          <a:xfrm>
            <a:off x="9690893" y="710522"/>
            <a:ext cx="2461688" cy="2207150"/>
          </a:xfrm>
          <a:prstGeom prst="rect">
            <a:avLst/>
          </a:prstGeom>
        </p:spPr>
      </p:pic>
      <p:pic>
        <p:nvPicPr>
          <p:cNvPr id="30" name="Picture 29"/>
          <p:cNvPicPr>
            <a:picLocks noChangeAspect="1"/>
          </p:cNvPicPr>
          <p:nvPr/>
        </p:nvPicPr>
        <p:blipFill rotWithShape="1">
          <a:blip r:embed="rId6" cstate="print">
            <a:extLst>
              <a:ext uri="{BEBA8EAE-BF5A-486C-A8C5-ECC9F3942E4B}">
                <a14:imgProps xmlns:a14="http://schemas.microsoft.com/office/drawing/2010/main">
                  <a14:imgLayer r:embed="rId4">
                    <a14:imgEffect>
                      <a14:saturation sat="52000"/>
                    </a14:imgEffect>
                    <a14:imgEffect>
                      <a14:brightnessContrast bright="83000"/>
                    </a14:imgEffect>
                  </a14:imgLayer>
                </a14:imgProps>
              </a:ext>
              <a:ext uri="{28A0092B-C50C-407E-A947-70E740481C1C}">
                <a14:useLocalDpi xmlns:a14="http://schemas.microsoft.com/office/drawing/2010/main" val="0"/>
              </a:ext>
            </a:extLst>
          </a:blip>
          <a:srcRect/>
          <a:stretch/>
        </p:blipFill>
        <p:spPr>
          <a:xfrm>
            <a:off x="7525511" y="362714"/>
            <a:ext cx="1590292" cy="1425856"/>
          </a:xfrm>
          <a:prstGeom prst="rect">
            <a:avLst/>
          </a:prstGeom>
        </p:spPr>
      </p:pic>
      <p:pic>
        <p:nvPicPr>
          <p:cNvPr id="31" name="Picture 30"/>
          <p:cNvPicPr>
            <a:picLocks noChangeAspect="1"/>
          </p:cNvPicPr>
          <p:nvPr/>
        </p:nvPicPr>
        <p:blipFill rotWithShape="1">
          <a:blip r:embed="rId5" cstate="print">
            <a:extLst>
              <a:ext uri="{BEBA8EAE-BF5A-486C-A8C5-ECC9F3942E4B}">
                <a14:imgProps xmlns:a14="http://schemas.microsoft.com/office/drawing/2010/main">
                  <a14:imgLayer r:embed="rId4">
                    <a14:imgEffect>
                      <a14:saturation sat="52000"/>
                    </a14:imgEffect>
                    <a14:imgEffect>
                      <a14:brightnessContrast bright="83000"/>
                    </a14:imgEffect>
                  </a14:imgLayer>
                </a14:imgProps>
              </a:ext>
              <a:ext uri="{28A0092B-C50C-407E-A947-70E740481C1C}">
                <a14:useLocalDpi xmlns:a14="http://schemas.microsoft.com/office/drawing/2010/main" val="0"/>
              </a:ext>
            </a:extLst>
          </a:blip>
          <a:srcRect/>
          <a:stretch/>
        </p:blipFill>
        <p:spPr>
          <a:xfrm>
            <a:off x="9586546" y="3982484"/>
            <a:ext cx="2440213" cy="2187895"/>
          </a:xfrm>
          <a:prstGeom prst="rect">
            <a:avLst/>
          </a:prstGeom>
        </p:spPr>
      </p:pic>
      <p:sp>
        <p:nvSpPr>
          <p:cNvPr id="24" name="Title 1"/>
          <p:cNvSpPr>
            <a:spLocks noGrp="1"/>
          </p:cNvSpPr>
          <p:nvPr>
            <p:ph type="title"/>
          </p:nvPr>
        </p:nvSpPr>
        <p:spPr/>
        <p:txBody>
          <a:bodyPr/>
          <a:lstStyle/>
          <a:p>
            <a:r>
              <a:rPr lang="en-US" dirty="0"/>
              <a:t>Awards</a:t>
            </a:r>
          </a:p>
        </p:txBody>
      </p:sp>
      <p:sp>
        <p:nvSpPr>
          <p:cNvPr id="20" name="Date Placeholder 19"/>
          <p:cNvSpPr>
            <a:spLocks noGrp="1"/>
          </p:cNvSpPr>
          <p:nvPr>
            <p:ph type="dt" sz="half" idx="10"/>
          </p:nvPr>
        </p:nvSpPr>
        <p:spPr>
          <a:xfrm>
            <a:off x="8187908" y="6501654"/>
            <a:ext cx="1534064" cy="328503"/>
          </a:xfrm>
        </p:spPr>
        <p:txBody>
          <a:bodyPr/>
          <a:lstStyle/>
          <a:p>
            <a:r>
              <a:rPr lang="en-US" smtClean="0"/>
              <a:t>6/7/2017</a:t>
            </a:r>
            <a:endParaRPr lang="en-US"/>
          </a:p>
        </p:txBody>
      </p:sp>
      <p:sp>
        <p:nvSpPr>
          <p:cNvPr id="22" name="Slide Number Placeholder 21"/>
          <p:cNvSpPr>
            <a:spLocks noGrp="1"/>
          </p:cNvSpPr>
          <p:nvPr>
            <p:ph type="sldNum" sz="quarter" idx="12"/>
          </p:nvPr>
        </p:nvSpPr>
        <p:spPr>
          <a:xfrm>
            <a:off x="9796733" y="6501653"/>
            <a:ext cx="773503" cy="328503"/>
          </a:xfrm>
        </p:spPr>
        <p:txBody>
          <a:bodyPr/>
          <a:lstStyle/>
          <a:p>
            <a:fld id="{71FBD720-E1AC-4565-85F8-0C60AB3AF11A}" type="slidenum">
              <a:rPr lang="en-US" smtClean="0"/>
              <a:t>7</a:t>
            </a:fld>
            <a:endParaRPr lang="en-US" dirty="0"/>
          </a:p>
        </p:txBody>
      </p:sp>
      <p:pic>
        <p:nvPicPr>
          <p:cNvPr id="4" name="Content Placeholder 4" descr="CEO Best 100 logo color"/>
          <p:cNvPicPr>
            <a:picLocks/>
          </p:cNvPicPr>
          <p:nvPr/>
        </p:nvPicPr>
        <p:blipFill>
          <a:blip r:embed="rId7" cstate="print">
            <a:extLst>
              <a:ext uri="{28A0092B-C50C-407E-A947-70E740481C1C}">
                <a14:useLocalDpi xmlns:a14="http://schemas.microsoft.com/office/drawing/2010/main"/>
              </a:ext>
            </a:extLst>
          </a:blip>
          <a:srcRect/>
          <a:stretch>
            <a:fillRect/>
          </a:stretch>
        </p:blipFill>
        <p:spPr bwMode="auto">
          <a:xfrm>
            <a:off x="2593177" y="3950459"/>
            <a:ext cx="1028700" cy="1664494"/>
          </a:xfrm>
          <a:prstGeom prst="rect">
            <a:avLst/>
          </a:prstGeom>
          <a:noFill/>
          <a:ln w="9525">
            <a:noFill/>
            <a:miter lim="800000"/>
            <a:headEnd/>
            <a:tailEnd/>
          </a:ln>
        </p:spPr>
      </p:pic>
      <p:pic>
        <p:nvPicPr>
          <p:cNvPr id="5" name="Picture 4" descr="SBM_BestCo_Logo.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57329" y="3955268"/>
            <a:ext cx="1061468" cy="1664494"/>
          </a:xfrm>
          <a:prstGeom prst="rect">
            <a:avLst/>
          </a:prstGeom>
        </p:spPr>
      </p:pic>
      <p:pic>
        <p:nvPicPr>
          <p:cNvPr id="6" name="Picture 5" descr="Seattle Business 2011.JPG"/>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973172" y="3982484"/>
            <a:ext cx="1042147" cy="1631664"/>
          </a:xfrm>
          <a:prstGeom prst="rect">
            <a:avLst/>
          </a:prstGeom>
        </p:spPr>
      </p:pic>
      <p:pic>
        <p:nvPicPr>
          <p:cNvPr id="8" name="Content Placeholder 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407657" y="3962312"/>
            <a:ext cx="940242" cy="1650402"/>
          </a:xfrm>
          <a:prstGeom prst="rect">
            <a:avLst/>
          </a:prstGeom>
        </p:spPr>
      </p:pic>
      <p:pic>
        <p:nvPicPr>
          <p:cNvPr id="9" name="Picture 8" descr="Sloan Award Decal Winner 08"/>
          <p:cNvPicPr/>
          <p:nvPr/>
        </p:nvPicPr>
        <p:blipFill>
          <a:blip r:embed="rId11" cstate="print">
            <a:extLst>
              <a:ext uri="{28A0092B-C50C-407E-A947-70E740481C1C}">
                <a14:useLocalDpi xmlns:a14="http://schemas.microsoft.com/office/drawing/2010/main"/>
              </a:ext>
            </a:extLst>
          </a:blip>
          <a:srcRect/>
          <a:stretch>
            <a:fillRect/>
          </a:stretch>
        </p:blipFill>
        <p:spPr bwMode="auto">
          <a:xfrm>
            <a:off x="683833" y="2572619"/>
            <a:ext cx="1321654" cy="1283502"/>
          </a:xfrm>
          <a:prstGeom prst="rect">
            <a:avLst/>
          </a:prstGeom>
          <a:noFill/>
          <a:ln w="9525">
            <a:noFill/>
            <a:miter lim="800000"/>
            <a:headEnd/>
            <a:tailEnd/>
          </a:ln>
        </p:spPr>
      </p:pic>
      <p:pic>
        <p:nvPicPr>
          <p:cNvPr id="10" name="Picture 9" descr="Sloan 2010.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079118" y="2583940"/>
            <a:ext cx="1296080" cy="1296079"/>
          </a:xfrm>
          <a:prstGeom prst="rect">
            <a:avLst/>
          </a:prstGeom>
        </p:spPr>
      </p:pic>
      <p:pic>
        <p:nvPicPr>
          <p:cNvPr id="11" name="Picture 10" descr="2011 SLOAN.GIF"/>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53154" y="2583940"/>
            <a:ext cx="1244471" cy="1244471"/>
          </a:xfrm>
          <a:prstGeom prst="rect">
            <a:avLst/>
          </a:prstGeom>
        </p:spPr>
      </p:pic>
      <p:pic>
        <p:nvPicPr>
          <p:cNvPr id="12" name="Picture 1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791561" y="2607400"/>
            <a:ext cx="1229609" cy="1221011"/>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05047" y="2641384"/>
            <a:ext cx="1182785" cy="1175659"/>
          </a:xfrm>
          <a:prstGeom prst="rect">
            <a:avLst/>
          </a:prstGeom>
        </p:spPr>
      </p:pic>
      <p:pic>
        <p:nvPicPr>
          <p:cNvPr id="14" name="Picture 1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519475" y="1236199"/>
            <a:ext cx="1696158" cy="1262183"/>
          </a:xfrm>
          <a:prstGeom prst="rect">
            <a:avLst/>
          </a:prstGeom>
        </p:spPr>
      </p:pic>
      <p:pic>
        <p:nvPicPr>
          <p:cNvPr id="15" name="Picture 14" descr="NPT-Logo-2013"/>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758965" y="1231281"/>
            <a:ext cx="1669595" cy="1254342"/>
          </a:xfrm>
          <a:prstGeom prst="rect">
            <a:avLst/>
          </a:prstGeom>
          <a:noFill/>
          <a:ln>
            <a:noFill/>
          </a:ln>
        </p:spPr>
      </p:pic>
      <p:pic>
        <p:nvPicPr>
          <p:cNvPr id="17" name="Picture 1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135017" y="2614978"/>
            <a:ext cx="1244460" cy="1226622"/>
          </a:xfrm>
          <a:prstGeom prst="rect">
            <a:avLst/>
          </a:prstGeom>
        </p:spPr>
      </p:pic>
      <p:pic>
        <p:nvPicPr>
          <p:cNvPr id="18" name="Picture 1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290116" y="3950460"/>
            <a:ext cx="939256" cy="1648301"/>
          </a:xfrm>
          <a:prstGeom prst="rect">
            <a:avLst/>
          </a:prstGeom>
        </p:spPr>
      </p:pic>
      <p:pic>
        <p:nvPicPr>
          <p:cNvPr id="16" name="Picture 15"/>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340628" y="1229120"/>
            <a:ext cx="1723725" cy="1289203"/>
          </a:xfrm>
          <a:prstGeom prst="rect">
            <a:avLst/>
          </a:prstGeom>
        </p:spPr>
      </p:pic>
      <p:pic>
        <p:nvPicPr>
          <p:cNvPr id="3" name="Picture 2"/>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125184" y="1257377"/>
            <a:ext cx="1752594" cy="1248044"/>
          </a:xfrm>
          <a:prstGeom prst="rect">
            <a:avLst/>
          </a:prstGeom>
        </p:spPr>
      </p:pic>
      <p:pic>
        <p:nvPicPr>
          <p:cNvPr id="19" name="Picture 18"/>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805916" y="2654360"/>
            <a:ext cx="1223547" cy="1215123"/>
          </a:xfrm>
          <a:prstGeom prst="rect">
            <a:avLst/>
          </a:prstGeom>
        </p:spPr>
      </p:pic>
      <p:pic>
        <p:nvPicPr>
          <p:cNvPr id="27" name="Content Placeholder 6"/>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6173495" y="3950459"/>
            <a:ext cx="946991" cy="1691018"/>
          </a:xfrm>
          <a:prstGeom prst="rect">
            <a:avLst/>
          </a:prstGeom>
        </p:spPr>
      </p:pic>
      <p:pic>
        <p:nvPicPr>
          <p:cNvPr id="2" name="Picture 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159736" y="2627843"/>
            <a:ext cx="1224728" cy="1215123"/>
          </a:xfrm>
          <a:prstGeom prst="rect">
            <a:avLst/>
          </a:prstGeom>
        </p:spPr>
      </p:pic>
      <p:pic>
        <p:nvPicPr>
          <p:cNvPr id="7" name="Picture 6"/>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8954940" y="1230593"/>
            <a:ext cx="1719072" cy="1286256"/>
          </a:xfrm>
          <a:prstGeom prst="rect">
            <a:avLst/>
          </a:prstGeom>
        </p:spPr>
      </p:pic>
      <p:sp>
        <p:nvSpPr>
          <p:cNvPr id="21" name="Footer Placeholder 20"/>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66268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50"/>
                                        <p:tgtEl>
                                          <p:spTgt spid="1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50"/>
                                        <p:tgtEl>
                                          <p:spTgt spid="1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50"/>
                                        <p:tgtEl>
                                          <p:spTgt spid="3"/>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childTnLst>
                                </p:cTn>
                              </p:par>
                            </p:childTnLst>
                          </p:cTn>
                        </p:par>
                        <p:par>
                          <p:cTn id="27" fill="hold">
                            <p:stCondLst>
                              <p:cond delay="125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50"/>
                                        <p:tgtEl>
                                          <p:spTgt spid="10"/>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childTnLst>
                                </p:cTn>
                              </p:par>
                            </p:childTnLst>
                          </p:cTn>
                        </p:par>
                        <p:par>
                          <p:cTn id="35" fill="hold">
                            <p:stCondLst>
                              <p:cond delay="175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50"/>
                                        <p:tgtEl>
                                          <p:spTgt spid="12"/>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50"/>
                                        <p:tgtEl>
                                          <p:spTgt spid="17"/>
                                        </p:tgtEl>
                                      </p:cBhvr>
                                    </p:animEffect>
                                  </p:childTnLst>
                                </p:cTn>
                              </p:par>
                            </p:childTnLst>
                          </p:cTn>
                        </p:par>
                        <p:par>
                          <p:cTn id="43" fill="hold">
                            <p:stCondLst>
                              <p:cond delay="225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250"/>
                                        <p:tgtEl>
                                          <p:spTgt spid="13"/>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250"/>
                                        <p:tgtEl>
                                          <p:spTgt spid="19"/>
                                        </p:tgtEl>
                                      </p:cBhvr>
                                    </p:animEffect>
                                  </p:childTnLst>
                                </p:cTn>
                              </p:par>
                            </p:childTnLst>
                          </p:cTn>
                        </p:par>
                        <p:par>
                          <p:cTn id="51" fill="hold">
                            <p:stCondLst>
                              <p:cond delay="2750"/>
                            </p:stCondLst>
                            <p:childTnLst>
                              <p:par>
                                <p:cTn id="52" presetID="10" presetClass="entr" presetSubtype="0"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250"/>
                                        <p:tgtEl>
                                          <p:spTgt spid="2"/>
                                        </p:tgtEl>
                                      </p:cBhvr>
                                    </p:animEffect>
                                  </p:childTnLst>
                                </p:cTn>
                              </p:par>
                            </p:childTnLst>
                          </p:cTn>
                        </p:par>
                        <p:par>
                          <p:cTn id="55" fill="hold">
                            <p:stCondLst>
                              <p:cond delay="3000"/>
                            </p:stCondLst>
                            <p:childTnLst>
                              <p:par>
                                <p:cTn id="56" presetID="10"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250"/>
                                        <p:tgtEl>
                                          <p:spTgt spid="4"/>
                                        </p:tgtEl>
                                      </p:cBhvr>
                                    </p:animEffect>
                                  </p:childTnLst>
                                </p:cTn>
                              </p:par>
                            </p:childTnLst>
                          </p:cTn>
                        </p:par>
                        <p:par>
                          <p:cTn id="59" fill="hold">
                            <p:stCondLst>
                              <p:cond delay="3250"/>
                            </p:stCondLst>
                            <p:childTnLst>
                              <p:par>
                                <p:cTn id="60" presetID="10" presetClass="entr" presetSubtype="0"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50"/>
                                        <p:tgtEl>
                                          <p:spTgt spid="5"/>
                                        </p:tgtEl>
                                      </p:cBhvr>
                                    </p:animEffect>
                                  </p:childTnLst>
                                </p:cTn>
                              </p:par>
                            </p:childTnLst>
                          </p:cTn>
                        </p:par>
                        <p:par>
                          <p:cTn id="63" fill="hold">
                            <p:stCondLst>
                              <p:cond delay="3500"/>
                            </p:stCondLst>
                            <p:childTnLst>
                              <p:par>
                                <p:cTn id="64" presetID="10" presetClass="entr" presetSubtype="0"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250"/>
                                        <p:tgtEl>
                                          <p:spTgt spid="6"/>
                                        </p:tgtEl>
                                      </p:cBhvr>
                                    </p:animEffect>
                                  </p:childTnLst>
                                </p:cTn>
                              </p:par>
                            </p:childTnLst>
                          </p:cTn>
                        </p:par>
                        <p:par>
                          <p:cTn id="67" fill="hold">
                            <p:stCondLst>
                              <p:cond delay="3750"/>
                            </p:stCondLst>
                            <p:childTnLst>
                              <p:par>
                                <p:cTn id="68" presetID="10"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250"/>
                                        <p:tgtEl>
                                          <p:spTgt spid="27"/>
                                        </p:tgtEl>
                                      </p:cBhvr>
                                    </p:animEffec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250"/>
                                        <p:tgtEl>
                                          <p:spTgt spid="18"/>
                                        </p:tgtEl>
                                      </p:cBhvr>
                                    </p:animEffect>
                                  </p:childTnLst>
                                </p:cTn>
                              </p:par>
                            </p:childTnLst>
                          </p:cTn>
                        </p:par>
                        <p:par>
                          <p:cTn id="75" fill="hold">
                            <p:stCondLst>
                              <p:cond delay="4250"/>
                            </p:stCondLst>
                            <p:childTnLst>
                              <p:par>
                                <p:cTn id="76" presetID="10" presetClass="entr" presetSubtype="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Best Place To Work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929" y="1427862"/>
            <a:ext cx="5226628" cy="4563673"/>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rot="21200158">
            <a:off x="6887503" y="1041763"/>
            <a:ext cx="4066652" cy="1323439"/>
          </a:xfrm>
          <a:prstGeom prst="rect">
            <a:avLst/>
          </a:prstGeom>
          <a:solidFill>
            <a:schemeClr val="accent1"/>
          </a:solidFill>
        </p:spPr>
        <p:txBody>
          <a:bodyPr wrap="square" rtlCol="0">
            <a:spAutoFit/>
          </a:bodyPr>
          <a:lstStyle/>
          <a:p>
            <a:pPr algn="ctr"/>
            <a:r>
              <a:rPr lang="en-US" sz="4000" dirty="0">
                <a:solidFill>
                  <a:schemeClr val="bg1"/>
                </a:solidFill>
              </a:rPr>
              <a:t>From the very beginning</a:t>
            </a:r>
          </a:p>
        </p:txBody>
      </p:sp>
      <p:sp>
        <p:nvSpPr>
          <p:cNvPr id="6" name="TextBox 5"/>
          <p:cNvSpPr txBox="1"/>
          <p:nvPr/>
        </p:nvSpPr>
        <p:spPr>
          <a:xfrm rot="21111801">
            <a:off x="6284794" y="4801391"/>
            <a:ext cx="5272071" cy="707886"/>
          </a:xfrm>
          <a:prstGeom prst="rect">
            <a:avLst/>
          </a:prstGeom>
          <a:solidFill>
            <a:schemeClr val="accent1"/>
          </a:solidFill>
        </p:spPr>
        <p:txBody>
          <a:bodyPr wrap="square" rtlCol="0">
            <a:spAutoFit/>
          </a:bodyPr>
          <a:lstStyle/>
          <a:p>
            <a:pPr algn="ctr"/>
            <a:r>
              <a:rPr lang="en-US" sz="4000" dirty="0">
                <a:solidFill>
                  <a:schemeClr val="bg1"/>
                </a:solidFill>
              </a:rPr>
              <a:t>Open Door/Open Mind</a:t>
            </a:r>
          </a:p>
        </p:txBody>
      </p:sp>
      <p:sp>
        <p:nvSpPr>
          <p:cNvPr id="7" name="TextBox 6"/>
          <p:cNvSpPr txBox="1"/>
          <p:nvPr/>
        </p:nvSpPr>
        <p:spPr>
          <a:xfrm>
            <a:off x="6127376" y="3266594"/>
            <a:ext cx="5272071" cy="707886"/>
          </a:xfrm>
          <a:prstGeom prst="rect">
            <a:avLst/>
          </a:prstGeom>
          <a:solidFill>
            <a:schemeClr val="accent1"/>
          </a:solidFill>
        </p:spPr>
        <p:txBody>
          <a:bodyPr wrap="square" rtlCol="0">
            <a:spAutoFit/>
          </a:bodyPr>
          <a:lstStyle/>
          <a:p>
            <a:pPr algn="ctr"/>
            <a:r>
              <a:rPr lang="en-US" sz="4000" dirty="0">
                <a:solidFill>
                  <a:schemeClr val="bg1"/>
                </a:solidFill>
              </a:rPr>
              <a:t>Culture Infusion</a:t>
            </a:r>
          </a:p>
        </p:txBody>
      </p:sp>
      <p:sp>
        <p:nvSpPr>
          <p:cNvPr id="3" name="Date Placeholder 2"/>
          <p:cNvSpPr>
            <a:spLocks noGrp="1"/>
          </p:cNvSpPr>
          <p:nvPr>
            <p:ph type="dt" sz="half" idx="10"/>
          </p:nvPr>
        </p:nvSpPr>
        <p:spPr/>
        <p:txBody>
          <a:bodyPr/>
          <a:lstStyle/>
          <a:p>
            <a:r>
              <a:rPr lang="en-US" smtClean="0"/>
              <a:t>6/7/2017</a:t>
            </a:r>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8</a:t>
            </a:fld>
            <a:endParaRPr lang="en-US" dirty="0"/>
          </a:p>
        </p:txBody>
      </p:sp>
      <p:sp>
        <p:nvSpPr>
          <p:cNvPr id="9" name="Footer Placeholder 8"/>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284283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7"/>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10" y="-65732"/>
            <a:ext cx="8686801" cy="1143000"/>
          </a:xfrm>
        </p:spPr>
        <p:txBody>
          <a:bodyPr/>
          <a:lstStyle/>
          <a:p>
            <a:r>
              <a:rPr lang="en-US" dirty="0"/>
              <a:t>Fringe Benefits – (Tier 1: the Big Stuff)</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713000">
            <a:off x="7110601" y="1267989"/>
            <a:ext cx="4417166" cy="4965360"/>
          </a:xfrm>
          <a:prstGeom prst="rect">
            <a:avLst/>
          </a:prstGeom>
          <a:solidFill>
            <a:srgbClr val="FFFFFF">
              <a:shade val="85000"/>
            </a:srgbClr>
          </a:solidFill>
          <a:ln w="1016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rot="21124663">
            <a:off x="605238" y="1764731"/>
            <a:ext cx="5272071" cy="707886"/>
          </a:xfrm>
          <a:prstGeom prst="rect">
            <a:avLst/>
          </a:prstGeom>
          <a:solidFill>
            <a:schemeClr val="accent1"/>
          </a:solidFill>
        </p:spPr>
        <p:txBody>
          <a:bodyPr wrap="square" rtlCol="0">
            <a:spAutoFit/>
          </a:bodyPr>
          <a:lstStyle/>
          <a:p>
            <a:pPr algn="ctr"/>
            <a:r>
              <a:rPr lang="en-US" sz="4000" dirty="0">
                <a:solidFill>
                  <a:schemeClr val="bg1"/>
                </a:solidFill>
              </a:rPr>
              <a:t>Competitive Pay</a:t>
            </a:r>
          </a:p>
        </p:txBody>
      </p:sp>
      <p:sp>
        <p:nvSpPr>
          <p:cNvPr id="7" name="TextBox 6"/>
          <p:cNvSpPr txBox="1"/>
          <p:nvPr/>
        </p:nvSpPr>
        <p:spPr>
          <a:xfrm>
            <a:off x="1038308" y="3192507"/>
            <a:ext cx="5272071" cy="707886"/>
          </a:xfrm>
          <a:prstGeom prst="rect">
            <a:avLst/>
          </a:prstGeom>
          <a:solidFill>
            <a:schemeClr val="accent1"/>
          </a:solidFill>
        </p:spPr>
        <p:txBody>
          <a:bodyPr wrap="square" rtlCol="0">
            <a:spAutoFit/>
          </a:bodyPr>
          <a:lstStyle/>
          <a:p>
            <a:pPr algn="ctr"/>
            <a:r>
              <a:rPr lang="en-US" sz="4000" dirty="0">
                <a:solidFill>
                  <a:schemeClr val="bg1"/>
                </a:solidFill>
              </a:rPr>
              <a:t>Awesome Insurance</a:t>
            </a:r>
          </a:p>
        </p:txBody>
      </p:sp>
      <p:sp>
        <p:nvSpPr>
          <p:cNvPr id="8" name="TextBox 7"/>
          <p:cNvSpPr txBox="1"/>
          <p:nvPr/>
        </p:nvSpPr>
        <p:spPr>
          <a:xfrm rot="21031576">
            <a:off x="958178" y="4878694"/>
            <a:ext cx="5272071" cy="707886"/>
          </a:xfrm>
          <a:prstGeom prst="rect">
            <a:avLst/>
          </a:prstGeom>
          <a:solidFill>
            <a:schemeClr val="accent1"/>
          </a:solidFill>
        </p:spPr>
        <p:txBody>
          <a:bodyPr wrap="square" rtlCol="0">
            <a:spAutoFit/>
          </a:bodyPr>
          <a:lstStyle/>
          <a:p>
            <a:pPr algn="ctr"/>
            <a:r>
              <a:rPr lang="en-US" sz="4000" dirty="0">
                <a:solidFill>
                  <a:schemeClr val="bg1"/>
                </a:solidFill>
              </a:rPr>
              <a:t>Incredible Retirement</a:t>
            </a:r>
          </a:p>
        </p:txBody>
      </p:sp>
      <p:sp>
        <p:nvSpPr>
          <p:cNvPr id="3" name="Date Placeholder 2"/>
          <p:cNvSpPr>
            <a:spLocks noGrp="1"/>
          </p:cNvSpPr>
          <p:nvPr>
            <p:ph type="dt" sz="half" idx="10"/>
          </p:nvPr>
        </p:nvSpPr>
        <p:spPr/>
        <p:txBody>
          <a:bodyPr/>
          <a:lstStyle/>
          <a:p>
            <a:r>
              <a:rPr lang="en-US" smtClean="0"/>
              <a:t>6/7/2017</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9</a:t>
            </a:fld>
            <a:endParaRPr lang="en-US" dirty="0"/>
          </a:p>
        </p:txBody>
      </p:sp>
      <p:sp>
        <p:nvSpPr>
          <p:cNvPr id="9" name="Footer Placeholder 8"/>
          <p:cNvSpPr>
            <a:spLocks noGrp="1"/>
          </p:cNvSpPr>
          <p:nvPr>
            <p:ph type="ftr" sz="quarter" idx="11"/>
          </p:nvPr>
        </p:nvSpPr>
        <p:spPr/>
        <p:txBody>
          <a:bodyPr/>
          <a:lstStyle/>
          <a:p>
            <a:r>
              <a:rPr lang="en-US" smtClean="0"/>
              <a:t>Building a Best Place To Work</a:t>
            </a:r>
            <a:endParaRPr lang="en-US" dirty="0"/>
          </a:p>
        </p:txBody>
      </p:sp>
    </p:spTree>
    <p:extLst>
      <p:ext uri="{BB962C8B-B14F-4D97-AF65-F5344CB8AC3E}">
        <p14:creationId xmlns:p14="http://schemas.microsoft.com/office/powerpoint/2010/main" val="33332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Health Fitness 16x9">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EB3BA0-388C-4E58-A08B-951C7A9EBD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3316</Words>
  <Application>Microsoft Office PowerPoint</Application>
  <PresentationFormat>Custom</PresentationFormat>
  <Paragraphs>415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Health Fitness 16x9</vt:lpstr>
      <vt:lpstr>Building a Best Place To Work</vt:lpstr>
      <vt:lpstr>Career Path Services   Who We Are </vt:lpstr>
      <vt:lpstr>Who We Are</vt:lpstr>
      <vt:lpstr>Our Vision Statement states what we do now, will do in the future, and how we do it.   Empowering People Enhancing Workforce Enriching Community  Our Purpose:  “Breaking the spirit of poverty through the dignity of work”  </vt:lpstr>
      <vt:lpstr>Who We Are…</vt:lpstr>
      <vt:lpstr>Who We Are…</vt:lpstr>
      <vt:lpstr>Awards</vt:lpstr>
      <vt:lpstr>Building a Best Place To Work</vt:lpstr>
      <vt:lpstr>Fringe Benefits – (Tier 1: the Big Stuff)</vt:lpstr>
      <vt:lpstr>Fringe Benefits – (Tier 1: the Big Stuff)</vt:lpstr>
      <vt:lpstr>Fringe Benefits – (Tier 2: the FUN Stuff) </vt:lpstr>
      <vt:lpstr>Encourage Wellness and Satisfaction (more Tier 2: FUN Stuff)</vt:lpstr>
      <vt:lpstr>Flexibility</vt:lpstr>
      <vt:lpstr>Communication</vt:lpstr>
      <vt:lpstr>Career Development</vt:lpstr>
      <vt:lpstr>Employee Recognition &amp; Celebration</vt:lpstr>
      <vt:lpstr>Giving Back</vt:lpstr>
      <vt:lpstr>Care and Commitment</vt:lpstr>
      <vt:lpstr>Multi-faceted approach</vt:lpstr>
      <vt:lpstr>Low Cost or No Cost Ways to  Build a Best Place To Work</vt:lpstr>
      <vt:lpstr>PowerPoint Presentation</vt:lpstr>
      <vt:lpstr>Thank you!  Now go out there and help make your organization a Best Place To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2017-05-14T22:41:04Z</dcterms:created>
  <dcterms:modified xsi:type="dcterms:W3CDTF">2017-06-07T14:19:39Z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