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Raleway ExtraBold" panose="020B0604020202020204" charset="0"/>
      <p:bold r:id="rId22"/>
      <p:boldItalic r:id="rId23"/>
    </p:embeddedFont>
    <p:embeddedFont>
      <p:font typeface="Raleway Light" panose="020B0604020202020204" charset="0"/>
      <p:regular r:id="rId24"/>
      <p:bold r:id="rId25"/>
      <p:italic r:id="rId26"/>
      <p:boldItalic r:id="rId27"/>
    </p:embeddedFont>
    <p:embeddedFont>
      <p:font typeface="Oswald" panose="020B0604020202020204" charset="0"/>
      <p:regular r:id="rId28"/>
      <p:bold r:id="rId29"/>
    </p:embeddedFont>
    <p:embeddedFont>
      <p:font typeface="Lora" panose="020B0604020202020204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3" autoAdjust="0"/>
    <p:restoredTop sz="94660"/>
  </p:normalViewPr>
  <p:slideViewPr>
    <p:cSldViewPr snapToGrid="0">
      <p:cViewPr>
        <p:scale>
          <a:sx n="50" d="100"/>
          <a:sy n="50" d="100"/>
        </p:scale>
        <p:origin x="32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Helps you reframe challenges into possibilities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Change -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Transform -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Reimagine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d14952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d14952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Design starts here. You can’t create a meaningful experience without knowing what needs to be different at the end.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step informs the who and how. You can’t start with a vague purpose.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get to a clear purpose, channel your inner preschooler and start asking why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587270c5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587270c5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not at the table? What perspective are you missing? What assumptions are you making? A data point doesn’t equal understanding.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- You are welcome here and we are ready for you. Ask attendees! People will let you know.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can do to make sure attendees can fully participate in achieving the meeting purpose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d86ffd8d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d86ffd8d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d86ffd8d8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d86ffd8d8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6d149526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6d149526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6d149526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6d149526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6d149526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6d149526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6d149526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6d149526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6d149526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6d149526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18469ed2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18469ed2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you reframe challenges into possibilities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2013 we’ve had a strong focus on improving the customer and employee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last one - that’s more of a personal curiosity - we’ll go into this in more depth later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bfe56e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bfe56e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you reframe challenges into possibilities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3bfe56e3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3bfe56e3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you reframe challenges into possibilities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3bfe56e3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3bfe56e3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9358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9358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Priya Parker - Gathering - the conscious bringing people together for a reason. Gatherings shape the way we think, feel, and make sense of our world.</a:t>
            </a:r>
            <a:r>
              <a:rPr lang="en" sz="1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...we tend to keep gathering in the same tired ways. Most of us remain  on autopilot when we bring people together, following stale formulas, hoping that the chemistry of a good meeting...will take care of itself, that thrilling results will magically emerge from the usual staid inputs. It is almost always a vain hope.</a:t>
            </a:r>
            <a:endParaRPr sz="14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5acb850f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5acb850f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2pPr>
            <a:lvl3pPr lvl="2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3pPr>
            <a:lvl4pPr lvl="3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4pPr>
            <a:lvl5pPr lvl="4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5pPr>
            <a:lvl6pPr lvl="5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6pPr>
            <a:lvl7pPr lvl="6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7pPr>
            <a:lvl8pPr lvl="7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8pPr>
            <a:lvl9pPr lvl="8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solidFill>
            <a:srgbClr val="00695C"/>
          </a:solidFill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2pPr>
            <a:lvl3pPr lvl="2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3pPr>
            <a:lvl4pPr lvl="3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4pPr>
            <a:lvl5pPr lvl="4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5pPr>
            <a:lvl6pPr lvl="5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6pPr>
            <a:lvl7pPr lvl="6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7pPr>
            <a:lvl8pPr lvl="7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8pPr>
            <a:lvl9pPr lvl="8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00695C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00695C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00695C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2pPr>
            <a:lvl3pPr lvl="2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3pPr>
            <a:lvl4pPr lvl="3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4pPr>
            <a:lvl5pPr lvl="4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5pPr>
            <a:lvl6pPr lvl="5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6pPr>
            <a:lvl7pPr lvl="6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7pPr>
            <a:lvl8pPr lvl="7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8pPr>
            <a:lvl9pPr lvl="8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00695C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00695C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00695C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00695C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00695C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00695C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2pPr>
            <a:lvl3pPr lvl="2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3pPr>
            <a:lvl4pPr lvl="3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4pPr>
            <a:lvl5pPr lvl="4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5pPr>
            <a:lvl6pPr lvl="5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6pPr>
            <a:lvl7pPr lvl="6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7pPr>
            <a:lvl8pPr lvl="7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8pPr>
            <a:lvl9pPr lvl="8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2pPr>
            <a:lvl3pPr lvl="2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3pPr>
            <a:lvl4pPr lvl="3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4pPr>
            <a:lvl5pPr lvl="4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5pPr>
            <a:lvl6pPr lvl="5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6pPr>
            <a:lvl7pPr lvl="6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7pPr>
            <a:lvl8pPr lvl="7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8pPr>
            <a:lvl9pPr lvl="8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1pPr>
            <a:lvl2pPr lvl="1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2pPr>
            <a:lvl3pPr lvl="2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3pPr>
            <a:lvl4pPr lvl="3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4pPr>
            <a:lvl5pPr lvl="4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5pPr>
            <a:lvl6pPr lvl="5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6pPr>
            <a:lvl7pPr lvl="6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7pPr>
            <a:lvl8pPr lvl="7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8pPr>
            <a:lvl9pPr lvl="8" rtl="0">
              <a:buNone/>
              <a:defRPr>
                <a:solidFill>
                  <a:schemeClr val="lt1"/>
                </a:solidFill>
                <a:highlight>
                  <a:srgbClr val="000000"/>
                </a:highlight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B7B7B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685800" y="182313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might we…</a:t>
            </a:r>
            <a:br>
              <a:rPr lang="en" sz="4800"/>
            </a:br>
            <a:r>
              <a:rPr lang="en" sz="4800"/>
              <a:t>reimagine culture</a:t>
            </a:r>
            <a:endParaRPr sz="4800">
              <a:solidFill>
                <a:srgbClr val="00695C"/>
              </a:solidFill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subTitle" idx="4294967295"/>
          </p:nvPr>
        </p:nvSpPr>
        <p:spPr>
          <a:xfrm>
            <a:off x="4923025" y="3486375"/>
            <a:ext cx="4777500" cy="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Washington Leadership Summit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Jessica Dang, Results Washington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September 26, 2019</a:t>
            </a:r>
            <a:endParaRPr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1"/>
          <p:cNvGrpSpPr/>
          <p:nvPr/>
        </p:nvGrpSpPr>
        <p:grpSpPr>
          <a:xfrm>
            <a:off x="8312075" y="366613"/>
            <a:ext cx="152677" cy="381225"/>
            <a:chOff x="3386850" y="2264625"/>
            <a:chExt cx="203950" cy="509250"/>
          </a:xfrm>
        </p:grpSpPr>
        <p:sp>
          <p:nvSpPr>
            <p:cNvPr id="109" name="Google Shape;109;p21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21"/>
          <p:cNvGrpSpPr/>
          <p:nvPr/>
        </p:nvGrpSpPr>
        <p:grpSpPr>
          <a:xfrm>
            <a:off x="8019625" y="366613"/>
            <a:ext cx="152677" cy="381225"/>
            <a:chOff x="3386850" y="2264625"/>
            <a:chExt cx="203950" cy="509250"/>
          </a:xfrm>
        </p:grpSpPr>
        <p:sp>
          <p:nvSpPr>
            <p:cNvPr id="112" name="Google Shape;112;p21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21"/>
          <p:cNvGrpSpPr/>
          <p:nvPr/>
        </p:nvGrpSpPr>
        <p:grpSpPr>
          <a:xfrm>
            <a:off x="8604525" y="366613"/>
            <a:ext cx="152677" cy="381225"/>
            <a:chOff x="3386850" y="2264625"/>
            <a:chExt cx="203950" cy="509250"/>
          </a:xfrm>
        </p:grpSpPr>
        <p:sp>
          <p:nvSpPr>
            <p:cNvPr id="115" name="Google Shape;115;p21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1"/>
          <p:cNvGrpSpPr/>
          <p:nvPr/>
        </p:nvGrpSpPr>
        <p:grpSpPr>
          <a:xfrm>
            <a:off x="8019625" y="859238"/>
            <a:ext cx="152677" cy="381225"/>
            <a:chOff x="3386850" y="2264625"/>
            <a:chExt cx="203950" cy="509250"/>
          </a:xfrm>
        </p:grpSpPr>
        <p:sp>
          <p:nvSpPr>
            <p:cNvPr id="118" name="Google Shape;118;p21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21"/>
          <p:cNvGrpSpPr/>
          <p:nvPr/>
        </p:nvGrpSpPr>
        <p:grpSpPr>
          <a:xfrm>
            <a:off x="8312075" y="859238"/>
            <a:ext cx="152677" cy="381225"/>
            <a:chOff x="3386850" y="2264625"/>
            <a:chExt cx="203950" cy="509250"/>
          </a:xfrm>
        </p:grpSpPr>
        <p:sp>
          <p:nvSpPr>
            <p:cNvPr id="121" name="Google Shape;121;p21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1"/>
          <p:cNvGrpSpPr/>
          <p:nvPr/>
        </p:nvGrpSpPr>
        <p:grpSpPr>
          <a:xfrm>
            <a:off x="8604525" y="859238"/>
            <a:ext cx="152677" cy="381225"/>
            <a:chOff x="3386850" y="2264625"/>
            <a:chExt cx="203950" cy="509250"/>
          </a:xfrm>
        </p:grpSpPr>
        <p:sp>
          <p:nvSpPr>
            <p:cNvPr id="124" name="Google Shape;124;p21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667700" y="36134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1019250" y="1003200"/>
            <a:ext cx="7105500" cy="2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695C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What do you want to be different when you leave?</a:t>
            </a:r>
            <a:endParaRPr sz="3600">
              <a:solidFill>
                <a:srgbClr val="00695C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00" y="695800"/>
            <a:ext cx="4708775" cy="266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725" y="2569550"/>
            <a:ext cx="3352800" cy="1901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2"/>
          <p:cNvGrpSpPr/>
          <p:nvPr/>
        </p:nvGrpSpPr>
        <p:grpSpPr>
          <a:xfrm>
            <a:off x="8312075" y="366613"/>
            <a:ext cx="152677" cy="381225"/>
            <a:chOff x="3386850" y="2264625"/>
            <a:chExt cx="203950" cy="509250"/>
          </a:xfrm>
        </p:grpSpPr>
        <p:sp>
          <p:nvSpPr>
            <p:cNvPr id="135" name="Google Shape;135;p22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22"/>
          <p:cNvGrpSpPr/>
          <p:nvPr/>
        </p:nvGrpSpPr>
        <p:grpSpPr>
          <a:xfrm>
            <a:off x="8019625" y="366613"/>
            <a:ext cx="152677" cy="381225"/>
            <a:chOff x="3386850" y="2264625"/>
            <a:chExt cx="203950" cy="509250"/>
          </a:xfrm>
        </p:grpSpPr>
        <p:sp>
          <p:nvSpPr>
            <p:cNvPr id="138" name="Google Shape;138;p22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22"/>
          <p:cNvGrpSpPr/>
          <p:nvPr/>
        </p:nvGrpSpPr>
        <p:grpSpPr>
          <a:xfrm>
            <a:off x="8604525" y="366613"/>
            <a:ext cx="152677" cy="381225"/>
            <a:chOff x="3386850" y="2264625"/>
            <a:chExt cx="203950" cy="509250"/>
          </a:xfrm>
        </p:grpSpPr>
        <p:sp>
          <p:nvSpPr>
            <p:cNvPr id="141" name="Google Shape;141;p22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22"/>
          <p:cNvGrpSpPr/>
          <p:nvPr/>
        </p:nvGrpSpPr>
        <p:grpSpPr>
          <a:xfrm>
            <a:off x="8019625" y="859238"/>
            <a:ext cx="152677" cy="381225"/>
            <a:chOff x="3386850" y="2264625"/>
            <a:chExt cx="203950" cy="509250"/>
          </a:xfrm>
        </p:grpSpPr>
        <p:sp>
          <p:nvSpPr>
            <p:cNvPr id="144" name="Google Shape;144;p22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22"/>
          <p:cNvGrpSpPr/>
          <p:nvPr/>
        </p:nvGrpSpPr>
        <p:grpSpPr>
          <a:xfrm>
            <a:off x="8312075" y="859238"/>
            <a:ext cx="152677" cy="381225"/>
            <a:chOff x="3386850" y="2264625"/>
            <a:chExt cx="203950" cy="509250"/>
          </a:xfrm>
        </p:grpSpPr>
        <p:sp>
          <p:nvSpPr>
            <p:cNvPr id="147" name="Google Shape;147;p22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2"/>
          <p:cNvGrpSpPr/>
          <p:nvPr/>
        </p:nvGrpSpPr>
        <p:grpSpPr>
          <a:xfrm>
            <a:off x="8604525" y="859238"/>
            <a:ext cx="152677" cy="381225"/>
            <a:chOff x="3386850" y="2264625"/>
            <a:chExt cx="203950" cy="509250"/>
          </a:xfrm>
        </p:grpSpPr>
        <p:sp>
          <p:nvSpPr>
            <p:cNvPr id="150" name="Google Shape;150;p22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67700" y="36134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grpSp>
        <p:nvGrpSpPr>
          <p:cNvPr id="158" name="Google Shape;158;p23"/>
          <p:cNvGrpSpPr/>
          <p:nvPr/>
        </p:nvGrpSpPr>
        <p:grpSpPr>
          <a:xfrm>
            <a:off x="8312075" y="366613"/>
            <a:ext cx="152677" cy="381225"/>
            <a:chOff x="3386850" y="2264625"/>
            <a:chExt cx="203950" cy="509250"/>
          </a:xfrm>
        </p:grpSpPr>
        <p:sp>
          <p:nvSpPr>
            <p:cNvPr id="159" name="Google Shape;159;p2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3"/>
          <p:cNvGrpSpPr/>
          <p:nvPr/>
        </p:nvGrpSpPr>
        <p:grpSpPr>
          <a:xfrm>
            <a:off x="8019625" y="366613"/>
            <a:ext cx="152677" cy="381225"/>
            <a:chOff x="3386850" y="2264625"/>
            <a:chExt cx="203950" cy="509250"/>
          </a:xfrm>
        </p:grpSpPr>
        <p:sp>
          <p:nvSpPr>
            <p:cNvPr id="162" name="Google Shape;162;p2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8604525" y="366613"/>
            <a:ext cx="152677" cy="381225"/>
            <a:chOff x="3386850" y="2264625"/>
            <a:chExt cx="203950" cy="509250"/>
          </a:xfrm>
        </p:grpSpPr>
        <p:sp>
          <p:nvSpPr>
            <p:cNvPr id="165" name="Google Shape;165;p2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8019625" y="859238"/>
            <a:ext cx="152677" cy="381225"/>
            <a:chOff x="3386850" y="2264625"/>
            <a:chExt cx="203950" cy="509250"/>
          </a:xfrm>
        </p:grpSpPr>
        <p:sp>
          <p:nvSpPr>
            <p:cNvPr id="168" name="Google Shape;168;p2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3"/>
          <p:cNvGrpSpPr/>
          <p:nvPr/>
        </p:nvGrpSpPr>
        <p:grpSpPr>
          <a:xfrm>
            <a:off x="8312075" y="859238"/>
            <a:ext cx="152677" cy="381225"/>
            <a:chOff x="3386850" y="2264625"/>
            <a:chExt cx="203950" cy="509250"/>
          </a:xfrm>
        </p:grpSpPr>
        <p:sp>
          <p:nvSpPr>
            <p:cNvPr id="171" name="Google Shape;171;p2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3"/>
          <p:cNvGrpSpPr/>
          <p:nvPr/>
        </p:nvGrpSpPr>
        <p:grpSpPr>
          <a:xfrm>
            <a:off x="8604525" y="859238"/>
            <a:ext cx="152677" cy="381225"/>
            <a:chOff x="3386850" y="2264625"/>
            <a:chExt cx="203950" cy="509250"/>
          </a:xfrm>
        </p:grpSpPr>
        <p:sp>
          <p:nvSpPr>
            <p:cNvPr id="174" name="Google Shape;174;p2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3"/>
          <p:cNvSpPr txBox="1"/>
          <p:nvPr/>
        </p:nvSpPr>
        <p:spPr>
          <a:xfrm>
            <a:off x="1019250" y="1749175"/>
            <a:ext cx="7105500" cy="2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695C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What series of actions will lead us to achieving our purpose?</a:t>
            </a:r>
            <a:endParaRPr sz="3600">
              <a:solidFill>
                <a:srgbClr val="00695C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88600" y="663175"/>
            <a:ext cx="7835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Participation + Place + Production</a:t>
            </a:r>
            <a:endParaRPr sz="3600"/>
          </a:p>
        </p:txBody>
      </p:sp>
      <p:grpSp>
        <p:nvGrpSpPr>
          <p:cNvPr id="182" name="Google Shape;182;p24"/>
          <p:cNvGrpSpPr/>
          <p:nvPr/>
        </p:nvGrpSpPr>
        <p:grpSpPr>
          <a:xfrm>
            <a:off x="8312075" y="366613"/>
            <a:ext cx="152677" cy="381225"/>
            <a:chOff x="3386850" y="2264625"/>
            <a:chExt cx="203950" cy="509250"/>
          </a:xfrm>
        </p:grpSpPr>
        <p:sp>
          <p:nvSpPr>
            <p:cNvPr id="183" name="Google Shape;183;p24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24"/>
          <p:cNvGrpSpPr/>
          <p:nvPr/>
        </p:nvGrpSpPr>
        <p:grpSpPr>
          <a:xfrm>
            <a:off x="8019625" y="366613"/>
            <a:ext cx="152677" cy="381225"/>
            <a:chOff x="3386850" y="2264625"/>
            <a:chExt cx="203950" cy="509250"/>
          </a:xfrm>
        </p:grpSpPr>
        <p:sp>
          <p:nvSpPr>
            <p:cNvPr id="186" name="Google Shape;186;p24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8604525" y="366613"/>
            <a:ext cx="152677" cy="381225"/>
            <a:chOff x="3386850" y="2264625"/>
            <a:chExt cx="203950" cy="509250"/>
          </a:xfrm>
        </p:grpSpPr>
        <p:sp>
          <p:nvSpPr>
            <p:cNvPr id="189" name="Google Shape;189;p24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4"/>
          <p:cNvGrpSpPr/>
          <p:nvPr/>
        </p:nvGrpSpPr>
        <p:grpSpPr>
          <a:xfrm>
            <a:off x="8019625" y="859238"/>
            <a:ext cx="152677" cy="381225"/>
            <a:chOff x="3386850" y="2264625"/>
            <a:chExt cx="203950" cy="509250"/>
          </a:xfrm>
        </p:grpSpPr>
        <p:sp>
          <p:nvSpPr>
            <p:cNvPr id="192" name="Google Shape;192;p24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4"/>
          <p:cNvGrpSpPr/>
          <p:nvPr/>
        </p:nvGrpSpPr>
        <p:grpSpPr>
          <a:xfrm>
            <a:off x="8312075" y="859238"/>
            <a:ext cx="152677" cy="381225"/>
            <a:chOff x="3386850" y="2264625"/>
            <a:chExt cx="203950" cy="509250"/>
          </a:xfrm>
        </p:grpSpPr>
        <p:sp>
          <p:nvSpPr>
            <p:cNvPr id="195" name="Google Shape;195;p24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4"/>
          <p:cNvGrpSpPr/>
          <p:nvPr/>
        </p:nvGrpSpPr>
        <p:grpSpPr>
          <a:xfrm>
            <a:off x="8604525" y="859238"/>
            <a:ext cx="152677" cy="381225"/>
            <a:chOff x="3386850" y="2264625"/>
            <a:chExt cx="203950" cy="509250"/>
          </a:xfrm>
        </p:grpSpPr>
        <p:sp>
          <p:nvSpPr>
            <p:cNvPr id="198" name="Google Shape;198;p24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4"/>
          <p:cNvSpPr txBox="1"/>
          <p:nvPr/>
        </p:nvSpPr>
        <p:spPr>
          <a:xfrm>
            <a:off x="1019250" y="1428500"/>
            <a:ext cx="71055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695C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How might you engage people to achieve the purpose?</a:t>
            </a:r>
            <a:endParaRPr sz="3000">
              <a:solidFill>
                <a:srgbClr val="00695C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98" y="2665975"/>
            <a:ext cx="7240400" cy="2047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75" y="429000"/>
            <a:ext cx="8489059" cy="42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671300" y="2281950"/>
            <a:ext cx="16731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Listen &amp; ask questions</a:t>
            </a:r>
            <a:endParaRPr sz="1800" b="1"/>
          </a:p>
        </p:txBody>
      </p:sp>
      <p:sp>
        <p:nvSpPr>
          <p:cNvPr id="208" name="Google Shape;208;p25"/>
          <p:cNvSpPr txBox="1"/>
          <p:nvPr/>
        </p:nvSpPr>
        <p:spPr>
          <a:xfrm>
            <a:off x="2268200" y="3057450"/>
            <a:ext cx="16731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Identify challenges &amp; opportunities</a:t>
            </a:r>
            <a:endParaRPr sz="1800" b="1"/>
          </a:p>
        </p:txBody>
      </p:sp>
      <p:sp>
        <p:nvSpPr>
          <p:cNvPr id="209" name="Google Shape;209;p25"/>
          <p:cNvSpPr txBox="1"/>
          <p:nvPr/>
        </p:nvSpPr>
        <p:spPr>
          <a:xfrm>
            <a:off x="3811650" y="2205750"/>
            <a:ext cx="16731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Reimagine</a:t>
            </a:r>
            <a:endParaRPr sz="1800" b="1"/>
          </a:p>
        </p:txBody>
      </p:sp>
      <p:sp>
        <p:nvSpPr>
          <p:cNvPr id="210" name="Google Shape;210;p25"/>
          <p:cNvSpPr txBox="1"/>
          <p:nvPr/>
        </p:nvSpPr>
        <p:spPr>
          <a:xfrm>
            <a:off x="5360025" y="3057438"/>
            <a:ext cx="16731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Design</a:t>
            </a:r>
            <a:endParaRPr sz="1800" b="1"/>
          </a:p>
        </p:txBody>
      </p:sp>
      <p:sp>
        <p:nvSpPr>
          <p:cNvPr id="211" name="Google Shape;211;p25"/>
          <p:cNvSpPr txBox="1"/>
          <p:nvPr/>
        </p:nvSpPr>
        <p:spPr>
          <a:xfrm>
            <a:off x="6897075" y="3909125"/>
            <a:ext cx="16731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Learn</a:t>
            </a:r>
            <a:endParaRPr sz="18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701" y="0"/>
            <a:ext cx="773457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1069675" y="2583125"/>
            <a:ext cx="1274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6433850" y="334450"/>
            <a:ext cx="16107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Purpose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901525" y="2717225"/>
            <a:ext cx="16107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Participation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2762950" y="2717225"/>
            <a:ext cx="16107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Place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4608675" y="2717225"/>
            <a:ext cx="18252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Place+Presentation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6532325" y="2717225"/>
            <a:ext cx="20250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People+Participation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/>
        </p:nvSpPr>
        <p:spPr>
          <a:xfrm>
            <a:off x="2918800" y="299000"/>
            <a:ext cx="9612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ddfdfdf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6666325" y="299000"/>
            <a:ext cx="9612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</a:t>
            </a:r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2918800" y="4206700"/>
            <a:ext cx="51258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ddfdfdf</a:t>
            </a:r>
            <a:endParaRPr/>
          </a:p>
        </p:txBody>
      </p:sp>
      <p:sp>
        <p:nvSpPr>
          <p:cNvPr id="230" name="Google Shape;230;p27"/>
          <p:cNvSpPr txBox="1"/>
          <p:nvPr/>
        </p:nvSpPr>
        <p:spPr>
          <a:xfrm>
            <a:off x="2009113" y="2935300"/>
            <a:ext cx="51258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LEVERS</a:t>
            </a: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750" y="0"/>
            <a:ext cx="7818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4222900" y="159400"/>
            <a:ext cx="18663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Share first page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3941875" y="694250"/>
            <a:ext cx="26319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Ask questions, take notes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4364575" y="1229100"/>
            <a:ext cx="17865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Redesign!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3941875" y="1808250"/>
            <a:ext cx="26319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Share your prototype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3941875" y="2335850"/>
            <a:ext cx="2631900" cy="375600"/>
          </a:xfrm>
          <a:prstGeom prst="rect">
            <a:avLst/>
          </a:prstGeom>
          <a:noFill/>
          <a:ln w="38100" cap="flat" cmpd="sng">
            <a:solidFill>
              <a:srgbClr val="006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Give and get feedback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 idx="4294967295"/>
          </p:nvPr>
        </p:nvSpPr>
        <p:spPr>
          <a:xfrm>
            <a:off x="510900" y="631100"/>
            <a:ext cx="5807400" cy="8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Design Debrief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-2555950" y="2696700"/>
            <a:ext cx="4645200" cy="2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1158450" y="1249725"/>
            <a:ext cx="6827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 ExtraBold"/>
              <a:buChar char="●"/>
            </a:pPr>
            <a:r>
              <a:rPr lang="en" sz="36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What did you learn?</a:t>
            </a:r>
            <a:endParaRPr sz="36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 ExtraBold"/>
              <a:buChar char="●"/>
            </a:pPr>
            <a:r>
              <a:rPr lang="en" sz="36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What surprised you?</a:t>
            </a:r>
            <a:endParaRPr sz="36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 ExtraBold"/>
              <a:buChar char="●"/>
            </a:pPr>
            <a:r>
              <a:rPr lang="en" sz="36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What are you going to try?</a:t>
            </a:r>
            <a:endParaRPr sz="36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 idx="4294967295"/>
          </p:nvPr>
        </p:nvSpPr>
        <p:spPr>
          <a:xfrm>
            <a:off x="510900" y="631100"/>
            <a:ext cx="5807400" cy="89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If you zoned out...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-2555950" y="2696700"/>
            <a:ext cx="4645200" cy="2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1158450" y="1478325"/>
            <a:ext cx="6827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➔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Turn challenges into possibilites</a:t>
            </a: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➔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Start with people and purpose</a:t>
            </a: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➔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Curate an experience</a:t>
            </a: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➔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Take on norms</a:t>
            </a: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➔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Small interventions = big impact</a:t>
            </a: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695C"/>
                </a:solidFill>
              </a:rPr>
              <a:t>Thanks!</a:t>
            </a:r>
            <a:endParaRPr sz="9600">
              <a:solidFill>
                <a:srgbClr val="00695C"/>
              </a:solidFill>
            </a:endParaRPr>
          </a:p>
        </p:txBody>
      </p:sp>
      <p:sp>
        <p:nvSpPr>
          <p:cNvPr id="256" name="Google Shape;256;p30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Any questions?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You can find me at Jessica.Dang@gov.wa.gov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8054234" y="327815"/>
            <a:ext cx="798007" cy="72583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922050" y="2143050"/>
            <a:ext cx="729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40 minutes to make a </a:t>
            </a:r>
            <a:r>
              <a:rPr lang="en" sz="4800">
                <a:solidFill>
                  <a:srgbClr val="00695C"/>
                </a:solidFill>
              </a:rPr>
              <a:t>difference</a:t>
            </a:r>
            <a:endParaRPr sz="4800">
              <a:solidFill>
                <a:srgbClr val="00695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922050" y="847650"/>
            <a:ext cx="729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might we...</a:t>
            </a:r>
            <a:endParaRPr sz="4800">
              <a:solidFill>
                <a:srgbClr val="00695C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860550" y="1998400"/>
            <a:ext cx="7422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★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Improve the employee experience?</a:t>
            </a: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★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Put Washingtonians at the center?</a:t>
            </a:r>
            <a:endParaRPr sz="30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 ExtraBold"/>
              <a:buChar char="★"/>
            </a:pPr>
            <a:r>
              <a:rPr lang="en" sz="30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Challenge organizational norms?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06" y="604095"/>
            <a:ext cx="1394305" cy="1394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48475" y="923850"/>
            <a:ext cx="9034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How might we improve employee experience?</a:t>
            </a:r>
            <a:endParaRPr sz="2900" dirty="0">
              <a:solidFill>
                <a:srgbClr val="0069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27" y="2197767"/>
            <a:ext cx="1645920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96" y="2200738"/>
            <a:ext cx="1645920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65" y="2142132"/>
            <a:ext cx="164592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48475" y="771450"/>
            <a:ext cx="9034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How might we put Washingtonians at the center?</a:t>
            </a:r>
            <a:endParaRPr sz="2600">
              <a:solidFill>
                <a:srgbClr val="00695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93" y="1941093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4" y="1941093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02" y="194109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38725" y="1202200"/>
            <a:ext cx="482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Challenging Organizational Norms</a:t>
            </a:r>
            <a:endParaRPr sz="4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85" name="Google Shape;85;p17" descr="Doors Choices Choose Open Decision Opport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400" y="1596175"/>
            <a:ext cx="4144351" cy="2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613" y="1362775"/>
            <a:ext cx="4870824" cy="32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79475" y="505375"/>
            <a:ext cx="9034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How might we reimagine meetings?</a:t>
            </a:r>
            <a:endParaRPr sz="2900">
              <a:solidFill>
                <a:srgbClr val="00695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611100" y="2161813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do gather, we too often use a template of gathering (what we assume a gathering should look like) to substitute for our thinking</a:t>
            </a:r>
            <a:r>
              <a:rPr lang="en" sz="2400"/>
              <a:t>.</a:t>
            </a:r>
            <a:endParaRPr sz="2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-Priya Parker, The Art of Gathering</a:t>
            </a:r>
            <a:endParaRPr sz="24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450" y="805325"/>
            <a:ext cx="2340527" cy="353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2249400" y="1749875"/>
            <a:ext cx="4645200" cy="2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Char char="★"/>
            </a:pPr>
            <a:r>
              <a:rPr lang="en" sz="24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Purpose</a:t>
            </a:r>
            <a:endParaRPr sz="24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Char char="★"/>
            </a:pPr>
            <a:r>
              <a:rPr lang="en" sz="24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People</a:t>
            </a:r>
            <a:endParaRPr sz="24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Char char="★"/>
            </a:pPr>
            <a:r>
              <a:rPr lang="en" sz="24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Process</a:t>
            </a:r>
            <a:endParaRPr sz="24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Char char="★"/>
            </a:pPr>
            <a:r>
              <a:rPr lang="en" sz="24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Place</a:t>
            </a:r>
            <a:endParaRPr sz="24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Char char="★"/>
            </a:pPr>
            <a:r>
              <a:rPr lang="en" sz="24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Participation</a:t>
            </a:r>
            <a:endParaRPr sz="24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Char char="★"/>
            </a:pPr>
            <a:r>
              <a:rPr lang="en" sz="24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Production</a:t>
            </a:r>
            <a:endParaRPr sz="24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79475" y="505375"/>
            <a:ext cx="9034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How might we reimagine meetings?</a:t>
            </a:r>
            <a:endParaRPr sz="2900">
              <a:solidFill>
                <a:srgbClr val="00695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517</Words>
  <Application>Microsoft Office PowerPoint</Application>
  <PresentationFormat>On-screen Show (16:9)</PresentationFormat>
  <Paragraphs>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Raleway ExtraBold</vt:lpstr>
      <vt:lpstr>Raleway Light</vt:lpstr>
      <vt:lpstr>Oswald</vt:lpstr>
      <vt:lpstr>Lora</vt:lpstr>
      <vt:lpstr>Raleway</vt:lpstr>
      <vt:lpstr>Arial</vt:lpstr>
      <vt:lpstr>Olivia template</vt:lpstr>
      <vt:lpstr>How might we… reimagine culture</vt:lpstr>
      <vt:lpstr>40 minutes to make a difference</vt:lpstr>
      <vt:lpstr>How might we...</vt:lpstr>
      <vt:lpstr>How might we improve employee experience?</vt:lpstr>
      <vt:lpstr>How might we put Washingtonians at the center?</vt:lpstr>
      <vt:lpstr>PowerPoint Presentation</vt:lpstr>
      <vt:lpstr>How might we reimagine meetings?</vt:lpstr>
      <vt:lpstr>PowerPoint Presentation</vt:lpstr>
      <vt:lpstr>How might we reimagine meetings?</vt:lpstr>
      <vt:lpstr>Purpose</vt:lpstr>
      <vt:lpstr>People</vt:lpstr>
      <vt:lpstr>Process</vt:lpstr>
      <vt:lpstr>Participation + Place + Production</vt:lpstr>
      <vt:lpstr>PowerPoint Presentation</vt:lpstr>
      <vt:lpstr>PowerPoint Presentation</vt:lpstr>
      <vt:lpstr>PowerPoint Presentation</vt:lpstr>
      <vt:lpstr>Design Debrief</vt:lpstr>
      <vt:lpstr>If you zoned out...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might we… reimagine culture</dc:title>
  <dc:creator>Dang, Jessica (GOV)</dc:creator>
  <cp:lastModifiedBy>Dang, Jessica (GOV)</cp:lastModifiedBy>
  <cp:revision>3</cp:revision>
  <dcterms:modified xsi:type="dcterms:W3CDTF">2019-09-26T13:44:39Z</dcterms:modified>
</cp:coreProperties>
</file>