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21"/>
  </p:notesMasterIdLst>
  <p:sldIdLst>
    <p:sldId id="315" r:id="rId5"/>
    <p:sldId id="328" r:id="rId6"/>
    <p:sldId id="330" r:id="rId7"/>
    <p:sldId id="333" r:id="rId8"/>
    <p:sldId id="332" r:id="rId9"/>
    <p:sldId id="299" r:id="rId10"/>
    <p:sldId id="308" r:id="rId11"/>
    <p:sldId id="327" r:id="rId12"/>
    <p:sldId id="263" r:id="rId13"/>
    <p:sldId id="287" r:id="rId14"/>
    <p:sldId id="319" r:id="rId15"/>
    <p:sldId id="323" r:id="rId16"/>
    <p:sldId id="324" r:id="rId17"/>
    <p:sldId id="329" r:id="rId18"/>
    <p:sldId id="334" r:id="rId19"/>
    <p:sldId id="331" r:id="rId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bie Crandall" initials="DC" lastIdx="21" clrIdx="0">
    <p:extLst>
      <p:ext uri="{19B8F6BF-5375-455C-9EA6-DF929625EA0E}">
        <p15:presenceInfo xmlns:p15="http://schemas.microsoft.com/office/powerpoint/2012/main" userId="S::debbiec@parkerstaffing.com::04198cf2-1892-4078-a160-4e211a349685" providerId="AD"/>
      </p:ext>
    </p:extLst>
  </p:cmAuthor>
  <p:cmAuthor id="2" name="Jacob J. Rhoades" initials="JJR" lastIdx="4" clrIdx="1">
    <p:extLst>
      <p:ext uri="{19B8F6BF-5375-455C-9EA6-DF929625EA0E}">
        <p15:presenceInfo xmlns:p15="http://schemas.microsoft.com/office/powerpoint/2012/main" userId="Jacob J. Rhoades" providerId="None"/>
      </p:ext>
    </p:extLst>
  </p:cmAuthor>
  <p:cmAuthor id="3" name="Jacob J. Rhoades" initials="JR" lastIdx="19" clrIdx="2">
    <p:extLst>
      <p:ext uri="{19B8F6BF-5375-455C-9EA6-DF929625EA0E}">
        <p15:presenceInfo xmlns:p15="http://schemas.microsoft.com/office/powerpoint/2012/main" userId="S::jacobr@parkerstaffing.com::df9295bb-fc3d-4900-af63-c8aca104267f" providerId="AD"/>
      </p:ext>
    </p:extLst>
  </p:cmAuthor>
  <p:cmAuthor id="4" name="Guest User" initials="GU" lastIdx="2" clrIdx="3">
    <p:extLst>
      <p:ext uri="{19B8F6BF-5375-455C-9EA6-DF929625EA0E}">
        <p15:presenceInfo xmlns:p15="http://schemas.microsoft.com/office/powerpoint/2012/main" userId="S::urn:spo:anon#9d2fc17921f18996137833f73176840e8a874d84b335847e0931071d66f5b7eb::" providerId="AD"/>
      </p:ext>
    </p:extLst>
  </p:cmAuthor>
  <p:cmAuthor id="5" name="Guest User" initials="GU [2]" lastIdx="13" clrIdx="4">
    <p:extLst>
      <p:ext uri="{19B8F6BF-5375-455C-9EA6-DF929625EA0E}">
        <p15:presenceInfo xmlns:p15="http://schemas.microsoft.com/office/powerpoint/2012/main" userId="S::urn:spo:anon#59c12e2bbce6fa804a2303e62d80712f252ea3b847fce5e7b3ac7a7954b1db06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A37"/>
    <a:srgbClr val="696A6B"/>
    <a:srgbClr val="009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BFE1E-7B1F-48EB-A68B-51D828D4A35C}" v="88" dt="2019-09-20T22:09:47.211"/>
    <p1510:client id="{D8293B6A-3881-434B-A55B-5674B9B6C927}" v="2" dt="2019-09-25T16:17:22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3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9-09-10T11:43:40.833" idx="7">
    <p:pos x="10" y="10"/>
    <p:text>How we got here.
</p:text>
    <p:extLst>
      <p:ext uri="{C676402C-5697-4E1C-873F-D02D1690AC5C}">
        <p15:threadingInfo xmlns:p15="http://schemas.microsoft.com/office/powerpoint/2012/main" timeZoneBias="420"/>
      </p:ext>
    </p:extLst>
  </p:cm>
  <p:cm authorId="5" dt="2019-09-10T12:45:12.451" idx="13">
    <p:pos x="10" y="106"/>
    <p:text>Updated
</p:text>
    <p:extLst>
      <p:ext uri="{C676402C-5697-4E1C-873F-D02D1690AC5C}">
        <p15:threadingInfo xmlns:p15="http://schemas.microsoft.com/office/powerpoint/2012/main" timeZoneBias="420">
          <p15:parentCm authorId="5" idx="7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134" cy="468074"/>
          </a:xfrm>
          <a:prstGeom prst="rect">
            <a:avLst/>
          </a:prstGeom>
        </p:spPr>
        <p:txBody>
          <a:bodyPr vert="horz" lIns="93556" tIns="46778" rIns="93556" bIns="467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89623" y="0"/>
            <a:ext cx="3052134" cy="468074"/>
          </a:xfrm>
          <a:prstGeom prst="rect">
            <a:avLst/>
          </a:prstGeom>
        </p:spPr>
        <p:txBody>
          <a:bodyPr vert="horz" lIns="93556" tIns="46778" rIns="93556" bIns="46778" rtlCol="0"/>
          <a:lstStyle>
            <a:lvl1pPr algn="r">
              <a:defRPr sz="1200"/>
            </a:lvl1pPr>
          </a:lstStyle>
          <a:p>
            <a:fld id="{D8813436-9B7F-DD43-809F-F61D59F20DA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1165225"/>
            <a:ext cx="5597525" cy="314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56" tIns="46778" rIns="93556" bIns="467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340" y="4489621"/>
            <a:ext cx="5634709" cy="3673325"/>
          </a:xfrm>
          <a:prstGeom prst="rect">
            <a:avLst/>
          </a:prstGeom>
        </p:spPr>
        <p:txBody>
          <a:bodyPr vert="horz" lIns="93556" tIns="46778" rIns="93556" bIns="467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61008"/>
            <a:ext cx="3052134" cy="468073"/>
          </a:xfrm>
          <a:prstGeom prst="rect">
            <a:avLst/>
          </a:prstGeom>
        </p:spPr>
        <p:txBody>
          <a:bodyPr vert="horz" lIns="93556" tIns="46778" rIns="93556" bIns="467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89623" y="8861008"/>
            <a:ext cx="3052134" cy="468073"/>
          </a:xfrm>
          <a:prstGeom prst="rect">
            <a:avLst/>
          </a:prstGeom>
        </p:spPr>
        <p:txBody>
          <a:bodyPr vert="horz" lIns="93556" tIns="46778" rIns="93556" bIns="46778" rtlCol="0" anchor="b"/>
          <a:lstStyle>
            <a:lvl1pPr algn="r">
              <a:defRPr sz="1200"/>
            </a:lvl1pPr>
          </a:lstStyle>
          <a:p>
            <a:fld id="{4EF4B584-35DC-F444-965C-C81CF2E4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17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3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9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7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6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Katy add bullets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3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 of us add bullets. Talk about Clara's role and the training manual</a:t>
            </a:r>
          </a:p>
          <a:p>
            <a:r>
              <a:rPr lang="en-US">
                <a:cs typeface="Calibri"/>
              </a:rPr>
              <a:t>Behavioral interviewing, Top Grading, selecting top talent, DISC, Sandler Sales Training</a:t>
            </a:r>
          </a:p>
          <a:p>
            <a:r>
              <a:rPr lang="en-US">
                <a:cs typeface="Calibri"/>
              </a:rPr>
              <a:t>We hire non-industry people and train them</a:t>
            </a:r>
          </a:p>
          <a:p>
            <a:r>
              <a:rPr lang="en-US">
                <a:cs typeface="Calibri"/>
              </a:rPr>
              <a:t>Recruiters are highly sought after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9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 of us add bullets. Talk about Clara's role and the training manual</a:t>
            </a:r>
          </a:p>
          <a:p>
            <a:r>
              <a:rPr lang="en-US">
                <a:cs typeface="Calibri"/>
              </a:rPr>
              <a:t>Behavioral interviewing, Top Grading, selecting top talent, DISC, Sandler Sales Training</a:t>
            </a:r>
          </a:p>
          <a:p>
            <a:r>
              <a:rPr lang="en-US">
                <a:cs typeface="Calibri"/>
              </a:rPr>
              <a:t>We hire non-industry people and train them</a:t>
            </a:r>
          </a:p>
          <a:p>
            <a:r>
              <a:rPr lang="en-US">
                <a:cs typeface="Calibri"/>
              </a:rPr>
              <a:t>Recruiters are highly sought after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62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4B584-35DC-F444-965C-C81CF2E4F5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3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1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30751D2-54F5-C147-905B-4B4EB3B30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1C420-1122-D343-9FD7-4037A52FA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405841"/>
            <a:ext cx="889000" cy="49618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FF18CA5-C4B6-5542-90D7-C0D7E3AC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9434"/>
            <a:ext cx="9149972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009CD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B7C57E-381C-4A49-A9B1-5E019B23E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" y="1166813"/>
            <a:ext cx="115204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07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2_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C572F0-907D-374F-895B-FAABB938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99" y="318096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F3D191-982B-364F-8D2A-7D6833473497}"/>
              </a:ext>
            </a:extLst>
          </p:cNvPr>
          <p:cNvCxnSpPr>
            <a:cxnSpLocks/>
          </p:cNvCxnSpPr>
          <p:nvPr userDrawn="1"/>
        </p:nvCxnSpPr>
        <p:spPr>
          <a:xfrm>
            <a:off x="4154040" y="1515963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EEFE2F-7ECC-3F42-B404-C93843F72397}"/>
              </a:ext>
            </a:extLst>
          </p:cNvPr>
          <p:cNvCxnSpPr>
            <a:cxnSpLocks/>
          </p:cNvCxnSpPr>
          <p:nvPr userDrawn="1"/>
        </p:nvCxnSpPr>
        <p:spPr>
          <a:xfrm>
            <a:off x="8074034" y="1515963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86384F-DACD-974E-ABD5-E58A167B9C69}"/>
              </a:ext>
            </a:extLst>
          </p:cNvPr>
          <p:cNvCxnSpPr>
            <a:cxnSpLocks/>
          </p:cNvCxnSpPr>
          <p:nvPr userDrawn="1"/>
        </p:nvCxnSpPr>
        <p:spPr>
          <a:xfrm>
            <a:off x="1831963" y="1706794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82B064E-C8B8-8640-94B1-C500862CEDFF}"/>
              </a:ext>
            </a:extLst>
          </p:cNvPr>
          <p:cNvCxnSpPr>
            <a:cxnSpLocks/>
          </p:cNvCxnSpPr>
          <p:nvPr userDrawn="1"/>
        </p:nvCxnSpPr>
        <p:spPr>
          <a:xfrm>
            <a:off x="5764176" y="1706794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C2BBF5-7416-1C46-92DC-261677AC1E71}"/>
              </a:ext>
            </a:extLst>
          </p:cNvPr>
          <p:cNvCxnSpPr>
            <a:cxnSpLocks/>
          </p:cNvCxnSpPr>
          <p:nvPr userDrawn="1"/>
        </p:nvCxnSpPr>
        <p:spPr>
          <a:xfrm>
            <a:off x="9666555" y="1706794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91745B42-46A1-AD4B-AC78-B54D11145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233" y="1912549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1">
            <a:extLst>
              <a:ext uri="{FF2B5EF4-FFF2-40B4-BE49-F238E27FC236}">
                <a16:creationId xmlns:a16="http://schemas.microsoft.com/office/drawing/2014/main" id="{95B44351-A1F8-F04B-84B6-5811F3771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233" y="2687831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6164BFA-3999-E041-9B4A-897E6F599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8446" y="1921880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DEE5FE82-B5CE-ED4E-9D50-F76329491E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8446" y="2697162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55A8B32C-9E3A-D94A-BB89-C317B5FD1A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0825" y="1977864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E87B6702-4422-364A-B12C-9EE797F913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825" y="2753146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3D61F75E-65DF-FF41-B618-A50241CDA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805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96A6B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2_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0F75CA3-CF3A-0645-A777-EFA321AA82AF}"/>
              </a:ext>
            </a:extLst>
          </p:cNvPr>
          <p:cNvCxnSpPr>
            <a:cxnSpLocks/>
          </p:cNvCxnSpPr>
          <p:nvPr userDrawn="1"/>
        </p:nvCxnSpPr>
        <p:spPr>
          <a:xfrm>
            <a:off x="3032096" y="1501139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9B8A844-F921-D74F-ABE6-18191E141782}"/>
              </a:ext>
            </a:extLst>
          </p:cNvPr>
          <p:cNvCxnSpPr>
            <a:cxnSpLocks/>
          </p:cNvCxnSpPr>
          <p:nvPr userDrawn="1"/>
        </p:nvCxnSpPr>
        <p:spPr>
          <a:xfrm>
            <a:off x="1166191" y="1727104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B2CBBA6-3B03-514F-A611-BDF7990838BD}"/>
              </a:ext>
            </a:extLst>
          </p:cNvPr>
          <p:cNvCxnSpPr>
            <a:cxnSpLocks/>
          </p:cNvCxnSpPr>
          <p:nvPr userDrawn="1"/>
        </p:nvCxnSpPr>
        <p:spPr>
          <a:xfrm>
            <a:off x="6109251" y="1501139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7AF6C1-37D5-B44C-9695-3A7A45592D08}"/>
              </a:ext>
            </a:extLst>
          </p:cNvPr>
          <p:cNvCxnSpPr>
            <a:cxnSpLocks/>
          </p:cNvCxnSpPr>
          <p:nvPr userDrawn="1"/>
        </p:nvCxnSpPr>
        <p:spPr>
          <a:xfrm>
            <a:off x="4204715" y="1727104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4C8AAC-31E6-7141-A48E-410D32E72332}"/>
              </a:ext>
            </a:extLst>
          </p:cNvPr>
          <p:cNvCxnSpPr>
            <a:cxnSpLocks/>
          </p:cNvCxnSpPr>
          <p:nvPr userDrawn="1"/>
        </p:nvCxnSpPr>
        <p:spPr>
          <a:xfrm>
            <a:off x="9194356" y="1501139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1395D65-700B-BF41-80FA-8283314C0FEF}"/>
              </a:ext>
            </a:extLst>
          </p:cNvPr>
          <p:cNvCxnSpPr>
            <a:cxnSpLocks/>
          </p:cNvCxnSpPr>
          <p:nvPr userDrawn="1"/>
        </p:nvCxnSpPr>
        <p:spPr>
          <a:xfrm>
            <a:off x="7310891" y="1733300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FB5A37-BF9F-014B-9742-B917427EA34C}"/>
              </a:ext>
            </a:extLst>
          </p:cNvPr>
          <p:cNvCxnSpPr>
            <a:cxnSpLocks/>
          </p:cNvCxnSpPr>
          <p:nvPr userDrawn="1"/>
        </p:nvCxnSpPr>
        <p:spPr>
          <a:xfrm>
            <a:off x="10365230" y="1733300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ACE181E-203E-0D41-A236-53E6E2AAE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573" y="1746079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B080A630-42DB-8246-97B3-8D9AC6D772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573" y="2521361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DDA7C85F-86C4-4D43-99C2-DB3F72B484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706" y="174670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1">
            <a:extLst>
              <a:ext uri="{FF2B5EF4-FFF2-40B4-BE49-F238E27FC236}">
                <a16:creationId xmlns:a16="http://schemas.microsoft.com/office/drawing/2014/main" id="{BEECACAE-32C3-BC43-BBFC-68D20D904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4706" y="2521361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5DE88FEF-6B95-DD47-A750-27BC9221BC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123" y="174670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4A265DF1-6FC2-3542-BBE7-7FE5F7ADC7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9123" y="2521361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0883D051-5AE3-F243-90FE-F834B5C164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4918" y="1746079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12DF7128-0CE1-9345-9289-CAC9D03285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64918" y="2521361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EC1ED2F9-1CD4-7D4C-9F04-A747E2B7B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805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96A6B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644D429-736F-5D46-9A51-947017F2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99" y="318096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73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column2_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A54EE34-1E07-4B4C-B291-A5CAE3EA1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" y="1166813"/>
            <a:ext cx="115204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9052698-98BC-A843-BE5B-DC136201E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98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96A6B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99C7DD5-991A-6F4B-B057-1492E262D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99" y="318096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3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E930F2-B0B5-4B49-9488-7E1EB0449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7991D-851B-A84B-84A1-1C1470CDE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096636"/>
            <a:ext cx="1043653" cy="58250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0DA2702-F4D8-1D48-9E7C-3B239B33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9434"/>
            <a:ext cx="9149972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009CD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CC5457-87B6-AA47-B296-63A11DD7D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" y="1166813"/>
            <a:ext cx="115204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6C48DD-19D0-B749-98EE-693E9B16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8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76B89C-3E03-A943-8094-6EA070F5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CEB33-024F-0B47-96E2-CF733A8A23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096636"/>
            <a:ext cx="1043653" cy="58250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FF75ACA-D92F-5748-BEA9-AF5D63A5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9434"/>
            <a:ext cx="9149972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C64A37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C99CC1D-FDB4-874D-9E20-DA07B93E2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" y="1166813"/>
            <a:ext cx="115204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70636E-B6ED-5447-A766-9F339B90C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22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agenda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E73DA-B9B4-E640-8E1C-F5055A04F9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C21652-896B-C24A-ACAE-13260A5F07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66" y="1093978"/>
            <a:ext cx="1945721" cy="7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90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1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2F9F7E-7074-4E4C-B938-1363A31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347BC-563C-4A4F-90D9-0128D6904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208" y="182880"/>
            <a:ext cx="2282698" cy="9264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67F57B-0678-234E-A80B-C03282199714}"/>
              </a:ext>
            </a:extLst>
          </p:cNvPr>
          <p:cNvCxnSpPr>
            <a:cxnSpLocks/>
          </p:cNvCxnSpPr>
          <p:nvPr userDrawn="1"/>
        </p:nvCxnSpPr>
        <p:spPr>
          <a:xfrm>
            <a:off x="6507015" y="2744098"/>
            <a:ext cx="1411689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9B66A5-79DD-244A-A43D-4E957CC1DB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2559" y="6069579"/>
            <a:ext cx="9641289" cy="605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1400" b="0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46D85A-A88B-DD42-A330-48EC1769F1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95027"/>
            <a:ext cx="7735078" cy="41476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942540E-D3C8-154B-AC96-D52CEF43C2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517" y="2855913"/>
            <a:ext cx="4298950" cy="1566862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2138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C63AF-CD9D-1843-8B85-3BE3DCBB3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B48B9-653A-274E-8558-798FDA72E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209" y="182880"/>
            <a:ext cx="2282696" cy="9264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100A60-AA48-034A-8B98-7CBE5557B57A}"/>
              </a:ext>
            </a:extLst>
          </p:cNvPr>
          <p:cNvCxnSpPr>
            <a:cxnSpLocks/>
          </p:cNvCxnSpPr>
          <p:nvPr userDrawn="1"/>
        </p:nvCxnSpPr>
        <p:spPr>
          <a:xfrm>
            <a:off x="6507015" y="2753242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D1D2D8-96A2-2340-9728-3A1453AD25A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2559" y="6069579"/>
            <a:ext cx="9641289" cy="605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1400" b="0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064FDBB-86FB-8A49-A438-F3F5E22861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95027"/>
            <a:ext cx="7735078" cy="41476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7EC1D8D-74F9-8048-A4A6-65436BAD09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517" y="2855913"/>
            <a:ext cx="4298950" cy="1566862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175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2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6F4440-0A84-8340-A64B-708A6EB83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1F6AE-CBD4-C345-8E81-778BE420B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208" y="201168"/>
            <a:ext cx="2282698" cy="9264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B677C6-B205-AF44-9F67-366C3F83F318}"/>
              </a:ext>
            </a:extLst>
          </p:cNvPr>
          <p:cNvCxnSpPr>
            <a:cxnSpLocks/>
          </p:cNvCxnSpPr>
          <p:nvPr userDrawn="1"/>
        </p:nvCxnSpPr>
        <p:spPr>
          <a:xfrm>
            <a:off x="6507015" y="2744098"/>
            <a:ext cx="1411689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8A9E33-0272-E448-A6D7-2531F175FC5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2559" y="6069579"/>
            <a:ext cx="9641289" cy="605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1400" b="0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2E5340C-ACC9-D848-B457-4AE9B31629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517" y="2855913"/>
            <a:ext cx="4298950" cy="1566862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696A6B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2473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8FB60-9AAA-DB4E-81EE-078E106EA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5FB57-E7B0-5944-A6E1-71ACBC97F8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209" y="182880"/>
            <a:ext cx="2282696" cy="9264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32258B-A37A-B845-9B2F-EAEEB7DDDC18}"/>
              </a:ext>
            </a:extLst>
          </p:cNvPr>
          <p:cNvCxnSpPr>
            <a:cxnSpLocks/>
          </p:cNvCxnSpPr>
          <p:nvPr userDrawn="1"/>
        </p:nvCxnSpPr>
        <p:spPr>
          <a:xfrm>
            <a:off x="6507015" y="2753242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3393E4-1CBB-F241-848A-AE3A28BF364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2559" y="6069579"/>
            <a:ext cx="9641289" cy="605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1400" b="0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0E35A76-DAD7-3846-807F-E1F6351EBE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517" y="2855913"/>
            <a:ext cx="4298950" cy="1566862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696A6B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338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1_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6217E8-7765-5F4B-8C38-34C8AD948B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405841"/>
            <a:ext cx="889000" cy="496186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742E4BB-4ADD-DF45-B3A0-F828F08F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9434"/>
            <a:ext cx="9149972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C64A37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73D27C-4796-B441-B862-EEBFD80A3D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" y="1166813"/>
            <a:ext cx="115204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DD224B-59F8-A146-8FAC-CE37089AC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18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3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8E13D-545B-3E40-8A87-E136B54DFA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B6A20D8-2247-9C4D-B072-7818EAC8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977773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532D2-7D38-EA44-9525-2BF4219CC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208" y="192024"/>
            <a:ext cx="2282698" cy="9264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6041A0-2F94-774B-98F3-3A05DB6B2107}"/>
              </a:ext>
            </a:extLst>
          </p:cNvPr>
          <p:cNvCxnSpPr>
            <a:cxnSpLocks/>
          </p:cNvCxnSpPr>
          <p:nvPr userDrawn="1"/>
        </p:nvCxnSpPr>
        <p:spPr>
          <a:xfrm>
            <a:off x="6507015" y="2753242"/>
            <a:ext cx="1411689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C0244E9-9168-E142-98D0-6A6407EDB8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517" y="2855913"/>
            <a:ext cx="4298950" cy="1566862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1736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8DEC9-9A7F-FA44-856E-D707CDE7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AA4BBD7-F755-9D43-9E72-E493C73E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977773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04079-78EE-E640-AB40-548F33719A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209" y="192024"/>
            <a:ext cx="2282696" cy="9264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7AA11-9AA7-474E-82B6-FAB8A44DC601}"/>
              </a:ext>
            </a:extLst>
          </p:cNvPr>
          <p:cNvCxnSpPr>
            <a:cxnSpLocks/>
          </p:cNvCxnSpPr>
          <p:nvPr userDrawn="1"/>
        </p:nvCxnSpPr>
        <p:spPr>
          <a:xfrm>
            <a:off x="6507015" y="2753242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12C655F-077C-D94C-B4F8-BFC6FC5C9A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2517" y="2855913"/>
            <a:ext cx="4298950" cy="1566862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939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4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93C10-F72B-C349-AB11-5E7036657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67F63F-DF4E-E149-BDEB-502556E1AC87}"/>
              </a:ext>
            </a:extLst>
          </p:cNvPr>
          <p:cNvCxnSpPr>
            <a:cxnSpLocks/>
          </p:cNvCxnSpPr>
          <p:nvPr userDrawn="1"/>
        </p:nvCxnSpPr>
        <p:spPr>
          <a:xfrm>
            <a:off x="7354105" y="2648652"/>
            <a:ext cx="1411689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D99A872-2DD5-7D41-8E9E-092B0990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105" y="2666043"/>
            <a:ext cx="4178808" cy="608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96FB80-B5E1-A440-9C95-1813FC8A3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888" y="3275013"/>
            <a:ext cx="4178300" cy="233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1457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/Fact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84D1FD-D28A-B54C-A022-B0263D26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916793F-660D-2948-B3F2-776EF6EF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105" y="2666043"/>
            <a:ext cx="4178808" cy="608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5C7012-FCA1-D849-AAB5-EE56A5A63082}"/>
              </a:ext>
            </a:extLst>
          </p:cNvPr>
          <p:cNvCxnSpPr>
            <a:cxnSpLocks/>
          </p:cNvCxnSpPr>
          <p:nvPr userDrawn="1"/>
        </p:nvCxnSpPr>
        <p:spPr>
          <a:xfrm>
            <a:off x="7354105" y="2648652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D37C9B-A77F-F141-9EC0-9B1CEA355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888" y="3275013"/>
            <a:ext cx="4178300" cy="233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888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9E01C1-173D-AB4F-9D34-91778FDEC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5050518-D5C8-5249-9663-877EFFE4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01" y="3160618"/>
            <a:ext cx="5397856" cy="4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28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E5546A-8CBD-2E4F-9AD4-AFB0FFCCC041}"/>
              </a:ext>
            </a:extLst>
          </p:cNvPr>
          <p:cNvCxnSpPr>
            <a:cxnSpLocks/>
          </p:cNvCxnSpPr>
          <p:nvPr userDrawn="1"/>
        </p:nvCxnSpPr>
        <p:spPr>
          <a:xfrm>
            <a:off x="6414700" y="3059248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0FE2BC-4225-034E-9585-A28A114D11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2181" y="3650797"/>
            <a:ext cx="5053174" cy="256907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985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red_w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931A6C-08E3-6F40-A00E-409C93241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9980C40-B511-9849-872A-F431A0B6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01" y="3160618"/>
            <a:ext cx="5397856" cy="4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28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01979A-5A81-664B-B11B-2313A2FA551D}"/>
              </a:ext>
            </a:extLst>
          </p:cNvPr>
          <p:cNvCxnSpPr>
            <a:cxnSpLocks/>
          </p:cNvCxnSpPr>
          <p:nvPr userDrawn="1"/>
        </p:nvCxnSpPr>
        <p:spPr>
          <a:xfrm>
            <a:off x="6414700" y="3059248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CB7382-CF09-2843-AF72-10C17F6BF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2181" y="3650797"/>
            <a:ext cx="5053174" cy="256907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66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blue_w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5FC4E9-C08D-BC49-96A7-F69DCA84F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5D75BFF-D562-1045-8F98-F2B0468E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01" y="3160618"/>
            <a:ext cx="5397856" cy="4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28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FD304D-6B5B-CA42-A25B-2AFF21547115}"/>
              </a:ext>
            </a:extLst>
          </p:cNvPr>
          <p:cNvCxnSpPr>
            <a:cxnSpLocks/>
          </p:cNvCxnSpPr>
          <p:nvPr userDrawn="1"/>
        </p:nvCxnSpPr>
        <p:spPr>
          <a:xfrm>
            <a:off x="6414700" y="3059248"/>
            <a:ext cx="1411689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F74306D-C166-FA4F-87CB-AB354729C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2181" y="3650797"/>
            <a:ext cx="5053174" cy="256907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390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4728B-0171-5D42-B4D4-B437017BD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59FA8-08F2-0940-9B93-2AD8CB98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01" y="3160618"/>
            <a:ext cx="5397856" cy="4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28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D35B8A-C722-274F-AA5C-943C016371BC}"/>
              </a:ext>
            </a:extLst>
          </p:cNvPr>
          <p:cNvCxnSpPr>
            <a:cxnSpLocks/>
          </p:cNvCxnSpPr>
          <p:nvPr userDrawn="1"/>
        </p:nvCxnSpPr>
        <p:spPr>
          <a:xfrm>
            <a:off x="6414700" y="3059248"/>
            <a:ext cx="1411689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21F2DD-1354-1F43-9F0F-DFF490F2D9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2181" y="3650797"/>
            <a:ext cx="5053174" cy="256907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031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688E0F-6F03-BC4D-A491-25ABBB135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5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BE099-FCB2-C248-88EC-D9D01D6A0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576" y="2926080"/>
            <a:ext cx="8314944" cy="803338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53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red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688E0F-6F03-BC4D-A491-25ABBB135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D0E1A-41F4-5148-94FE-545FFD1C91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53" y="2984063"/>
            <a:ext cx="2282696" cy="9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3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1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086948-AAE1-4B47-A5D5-B442F5A9C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440342"/>
            <a:ext cx="889000" cy="4961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967547-A726-E94E-A163-7E93654C938F}"/>
              </a:ext>
            </a:extLst>
          </p:cNvPr>
          <p:cNvCxnSpPr>
            <a:cxnSpLocks/>
          </p:cNvCxnSpPr>
          <p:nvPr userDrawn="1"/>
        </p:nvCxnSpPr>
        <p:spPr>
          <a:xfrm>
            <a:off x="4154040" y="946795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CB55E2-C4EC-1F49-9C46-A08BB046409E}"/>
              </a:ext>
            </a:extLst>
          </p:cNvPr>
          <p:cNvCxnSpPr>
            <a:cxnSpLocks/>
          </p:cNvCxnSpPr>
          <p:nvPr userDrawn="1"/>
        </p:nvCxnSpPr>
        <p:spPr>
          <a:xfrm>
            <a:off x="8074034" y="946795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1F9FDF-A75A-CE4E-9ABE-4194851BB9F6}"/>
              </a:ext>
            </a:extLst>
          </p:cNvPr>
          <p:cNvCxnSpPr>
            <a:cxnSpLocks/>
          </p:cNvCxnSpPr>
          <p:nvPr userDrawn="1"/>
        </p:nvCxnSpPr>
        <p:spPr>
          <a:xfrm>
            <a:off x="1831963" y="1137626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58D5D3-6978-1541-BB6F-1B8803D91418}"/>
              </a:ext>
            </a:extLst>
          </p:cNvPr>
          <p:cNvCxnSpPr>
            <a:cxnSpLocks/>
          </p:cNvCxnSpPr>
          <p:nvPr userDrawn="1"/>
        </p:nvCxnSpPr>
        <p:spPr>
          <a:xfrm>
            <a:off x="5764176" y="1137626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BACA4A-CAFC-9041-B3C2-8925634BD0E3}"/>
              </a:ext>
            </a:extLst>
          </p:cNvPr>
          <p:cNvCxnSpPr>
            <a:cxnSpLocks/>
          </p:cNvCxnSpPr>
          <p:nvPr userDrawn="1"/>
        </p:nvCxnSpPr>
        <p:spPr>
          <a:xfrm>
            <a:off x="9666555" y="1137626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8BBA9-DEF6-ED40-B3F8-30AD50B55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233" y="1343381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575F805-2D5B-AC44-A8A7-BA1392028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233" y="2118663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E0ECDA1-5AF0-AB4E-B0F4-A70A12DFF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8446" y="1352712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28971AC-CDAE-4448-8D57-EC13DEA828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8446" y="2127994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8FC0D0F-56E0-B945-9E1B-EAE8C78997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0825" y="1408696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AB114B83-2EB6-374B-84C9-763F47D19E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825" y="2183978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81FC3DB-11C0-7140-A0B6-8DA712881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blue_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E65A5-8BDD-BB46-B9FA-DA97CD81A9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4C03A-B29F-B745-B2EE-1E8970EEA8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52" y="2965775"/>
            <a:ext cx="2282698" cy="9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7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E65A5-8BDD-BB46-B9FA-DA97CD81A9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7CBB32-E2F9-1940-A608-53E249081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576" y="2926080"/>
            <a:ext cx="8314944" cy="803338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50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EBE5AB-F87A-924A-8760-429AE0F18B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79E57-EE71-BF48-8AB7-D5F555301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53" y="2984063"/>
            <a:ext cx="2282696" cy="9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6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75D93A-9443-D244-AC01-7E301C0B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94206A0-744C-C94A-A447-74F68AE0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401" y="3076638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224A7-1213-B642-9BBC-7414BD569682}"/>
              </a:ext>
            </a:extLst>
          </p:cNvPr>
          <p:cNvCxnSpPr>
            <a:cxnSpLocks/>
          </p:cNvCxnSpPr>
          <p:nvPr userDrawn="1"/>
        </p:nvCxnSpPr>
        <p:spPr>
          <a:xfrm>
            <a:off x="6293401" y="3059248"/>
            <a:ext cx="1411689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ED1D2E0-8BCC-5A42-A57F-20BCB8D57A4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3401" y="3798750"/>
            <a:ext cx="4612089" cy="1922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b="0" i="0">
                <a:solidFill>
                  <a:srgbClr val="696A6B"/>
                </a:solidFill>
                <a:latin typeface="Kobenhavn Sans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526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B8F989-BFD2-8E42-B666-5E423711F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EDC328-D3F5-7243-9020-647DDD5F14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20" y="2766557"/>
            <a:ext cx="3264407" cy="13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7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22BEAF-03FE-4C4D-B4EE-CA90C895F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318A7-7984-A349-9C30-61D1B3BCB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33" y="2325695"/>
            <a:ext cx="2282696" cy="9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7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4013-0CC2-6245-9A8D-9BA7A8444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64BBF-3DDF-DD40-8BE2-77733C638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EC140-5E3E-4446-BF38-27ED33E3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92E5D-8179-4F4B-9378-CA108C4CB82B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1500B-3217-8A40-8607-E84F811D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50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106C9-3135-C84F-80E8-4D805F0F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DB32B9-7FFE-494F-AC14-28A872196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5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1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086948-AAE1-4B47-A5D5-B442F5A9C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440342"/>
            <a:ext cx="889000" cy="49618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DCAA0-BBCF-B64D-B126-BD773D2AC85C}"/>
              </a:ext>
            </a:extLst>
          </p:cNvPr>
          <p:cNvCxnSpPr>
            <a:cxnSpLocks/>
          </p:cNvCxnSpPr>
          <p:nvPr userDrawn="1"/>
        </p:nvCxnSpPr>
        <p:spPr>
          <a:xfrm>
            <a:off x="3032096" y="1146576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1C372B-F360-CC46-8F17-0E71CD269D86}"/>
              </a:ext>
            </a:extLst>
          </p:cNvPr>
          <p:cNvCxnSpPr>
            <a:cxnSpLocks/>
          </p:cNvCxnSpPr>
          <p:nvPr userDrawn="1"/>
        </p:nvCxnSpPr>
        <p:spPr>
          <a:xfrm>
            <a:off x="1166191" y="1381244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F23540-DEB9-424D-8803-9E8F19807173}"/>
              </a:ext>
            </a:extLst>
          </p:cNvPr>
          <p:cNvCxnSpPr>
            <a:cxnSpLocks/>
          </p:cNvCxnSpPr>
          <p:nvPr userDrawn="1"/>
        </p:nvCxnSpPr>
        <p:spPr>
          <a:xfrm>
            <a:off x="6109251" y="1146576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719801-9E07-E449-A111-EBB679850C7E}"/>
              </a:ext>
            </a:extLst>
          </p:cNvPr>
          <p:cNvCxnSpPr>
            <a:cxnSpLocks/>
          </p:cNvCxnSpPr>
          <p:nvPr userDrawn="1"/>
        </p:nvCxnSpPr>
        <p:spPr>
          <a:xfrm>
            <a:off x="4204715" y="1381244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588A02-E367-AF40-8A4C-2779954CFA26}"/>
              </a:ext>
            </a:extLst>
          </p:cNvPr>
          <p:cNvCxnSpPr>
            <a:cxnSpLocks/>
          </p:cNvCxnSpPr>
          <p:nvPr userDrawn="1"/>
        </p:nvCxnSpPr>
        <p:spPr>
          <a:xfrm>
            <a:off x="9194356" y="1146576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9E4F8-0370-5442-BC2D-56442B9E069A}"/>
              </a:ext>
            </a:extLst>
          </p:cNvPr>
          <p:cNvCxnSpPr>
            <a:cxnSpLocks/>
          </p:cNvCxnSpPr>
          <p:nvPr userDrawn="1"/>
        </p:nvCxnSpPr>
        <p:spPr>
          <a:xfrm>
            <a:off x="7310891" y="1387440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1A2316-2791-3240-8BA9-8569255B6075}"/>
              </a:ext>
            </a:extLst>
          </p:cNvPr>
          <p:cNvCxnSpPr>
            <a:cxnSpLocks/>
          </p:cNvCxnSpPr>
          <p:nvPr userDrawn="1"/>
        </p:nvCxnSpPr>
        <p:spPr>
          <a:xfrm>
            <a:off x="10365230" y="1387440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8153A1B-3B38-7B48-A09B-0868222BF3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573" y="1400219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0F4189E4-0AE8-3F49-B2C5-1759B06B4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573" y="2175501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B377B3F6-CF85-114A-8993-029F22778F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706" y="140084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E1E56B9E-6771-3A4E-893D-29A8FA62E1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4706" y="217612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D0C68A2C-7651-354F-8B23-5958060C0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123" y="140084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AD72C162-F7BF-A04F-9A79-6F914F195E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9123" y="217612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1D26BAA-EE6E-0F40-A5B7-3A178BE4D2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4918" y="139151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BE1623C5-FCB9-E943-9AC0-675AA59B7B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64918" y="216679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C1772837-EAAA-AD4B-A5E4-6E6FEADB8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96A6B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1_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6217E8-7765-5F4B-8C38-34C8AD948B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440342"/>
            <a:ext cx="889000" cy="496186"/>
          </a:xfrm>
          <a:prstGeom prst="rect">
            <a:avLst/>
          </a:prstGeom>
        </p:spPr>
      </p:pic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D38AB3F1-A59A-CA4A-8011-525E247A6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42172B-0C7B-0441-B0D7-39C07403343C}"/>
              </a:ext>
            </a:extLst>
          </p:cNvPr>
          <p:cNvCxnSpPr>
            <a:cxnSpLocks/>
          </p:cNvCxnSpPr>
          <p:nvPr userDrawn="1"/>
        </p:nvCxnSpPr>
        <p:spPr>
          <a:xfrm>
            <a:off x="4154040" y="946795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51616-7FAF-6949-B120-52FB2234945F}"/>
              </a:ext>
            </a:extLst>
          </p:cNvPr>
          <p:cNvCxnSpPr>
            <a:cxnSpLocks/>
          </p:cNvCxnSpPr>
          <p:nvPr userDrawn="1"/>
        </p:nvCxnSpPr>
        <p:spPr>
          <a:xfrm>
            <a:off x="8074034" y="946795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0E07D0-BE22-1B42-84E0-148D976DC8D7}"/>
              </a:ext>
            </a:extLst>
          </p:cNvPr>
          <p:cNvCxnSpPr>
            <a:cxnSpLocks/>
          </p:cNvCxnSpPr>
          <p:nvPr userDrawn="1"/>
        </p:nvCxnSpPr>
        <p:spPr>
          <a:xfrm>
            <a:off x="1831963" y="1137626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DFF18-4027-B54B-BA79-D93C347E3CE8}"/>
              </a:ext>
            </a:extLst>
          </p:cNvPr>
          <p:cNvCxnSpPr>
            <a:cxnSpLocks/>
          </p:cNvCxnSpPr>
          <p:nvPr userDrawn="1"/>
        </p:nvCxnSpPr>
        <p:spPr>
          <a:xfrm>
            <a:off x="5764176" y="1137626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EB0FD-C9DB-DD4B-8EAC-45CCEE527FBA}"/>
              </a:ext>
            </a:extLst>
          </p:cNvPr>
          <p:cNvCxnSpPr>
            <a:cxnSpLocks/>
          </p:cNvCxnSpPr>
          <p:nvPr userDrawn="1"/>
        </p:nvCxnSpPr>
        <p:spPr>
          <a:xfrm>
            <a:off x="9666555" y="1137626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286B60-CC1C-B14A-A010-556AAA09F9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233" y="1343381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7D4CDA87-31C5-B541-B124-E39BE999FF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233" y="2118663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E1C7706-A158-E249-B9AF-6B956AB312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8446" y="1352712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E5139C48-C7ED-764C-90B4-28FF2F32D2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8446" y="2127994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0BEA5E-F6E6-9746-8F4C-21DDBB00B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0825" y="1408696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D33CFDF1-898D-B64E-9008-3CAE66217A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825" y="2183978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9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1_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6217E8-7765-5F4B-8C38-34C8AD948B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7" y="6440342"/>
            <a:ext cx="889000" cy="49618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D16D52-3296-C54A-B6E9-1D48FDC93573}"/>
              </a:ext>
            </a:extLst>
          </p:cNvPr>
          <p:cNvCxnSpPr>
            <a:cxnSpLocks/>
          </p:cNvCxnSpPr>
          <p:nvPr userDrawn="1"/>
        </p:nvCxnSpPr>
        <p:spPr>
          <a:xfrm>
            <a:off x="3032096" y="1146576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CB09BF-1B8A-0C48-8D84-D6263038A808}"/>
              </a:ext>
            </a:extLst>
          </p:cNvPr>
          <p:cNvCxnSpPr>
            <a:cxnSpLocks/>
          </p:cNvCxnSpPr>
          <p:nvPr userDrawn="1"/>
        </p:nvCxnSpPr>
        <p:spPr>
          <a:xfrm>
            <a:off x="1166191" y="1372541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03CD1C-223E-654D-9343-C973875E50C2}"/>
              </a:ext>
            </a:extLst>
          </p:cNvPr>
          <p:cNvCxnSpPr>
            <a:cxnSpLocks/>
          </p:cNvCxnSpPr>
          <p:nvPr userDrawn="1"/>
        </p:nvCxnSpPr>
        <p:spPr>
          <a:xfrm>
            <a:off x="6109251" y="1146576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1B68AD-FDB9-9E49-B8C0-ABDE329DFB81}"/>
              </a:ext>
            </a:extLst>
          </p:cNvPr>
          <p:cNvCxnSpPr>
            <a:cxnSpLocks/>
          </p:cNvCxnSpPr>
          <p:nvPr userDrawn="1"/>
        </p:nvCxnSpPr>
        <p:spPr>
          <a:xfrm>
            <a:off x="4204715" y="1372541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D62906-9732-8742-8D89-C2AA2FF00871}"/>
              </a:ext>
            </a:extLst>
          </p:cNvPr>
          <p:cNvCxnSpPr>
            <a:cxnSpLocks/>
          </p:cNvCxnSpPr>
          <p:nvPr userDrawn="1"/>
        </p:nvCxnSpPr>
        <p:spPr>
          <a:xfrm>
            <a:off x="9194356" y="1146576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8357D3-2BBB-614E-A3B9-601493B3E2AC}"/>
              </a:ext>
            </a:extLst>
          </p:cNvPr>
          <p:cNvCxnSpPr>
            <a:cxnSpLocks/>
          </p:cNvCxnSpPr>
          <p:nvPr userDrawn="1"/>
        </p:nvCxnSpPr>
        <p:spPr>
          <a:xfrm>
            <a:off x="7310891" y="1378737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E8EC2-DD4F-954A-8435-E5DB5DFE34C1}"/>
              </a:ext>
            </a:extLst>
          </p:cNvPr>
          <p:cNvCxnSpPr>
            <a:cxnSpLocks/>
          </p:cNvCxnSpPr>
          <p:nvPr userDrawn="1"/>
        </p:nvCxnSpPr>
        <p:spPr>
          <a:xfrm>
            <a:off x="10365230" y="1378737"/>
            <a:ext cx="699715" cy="0"/>
          </a:xfrm>
          <a:prstGeom prst="line">
            <a:avLst/>
          </a:prstGeom>
          <a:ln w="31750">
            <a:solidFill>
              <a:srgbClr val="C64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8DA534B-99DB-D04D-86CB-6D21544EA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573" y="139151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CEBB7A1B-AF85-4945-ACFC-F4A7EE4830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573" y="216679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94EA605-4CF1-9A4A-B146-4BE80C5B29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706" y="1392143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154CD2DB-AEF2-4743-AD64-8A84ABD3D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4706" y="216679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FE26730-5277-E34A-AE90-88C0F4DAC4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123" y="1392143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12A31384-6650-1143-854A-79C76323F4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9123" y="216679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9042805-9741-7D4C-8B39-FAD6370FE9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4918" y="139151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2D018A47-7C6C-374B-B310-F877B0DE87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64918" y="216679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8D8236D-CBFA-144D-89B0-808568C8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622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2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9B8858-5EF5-DC45-B024-75518F9D386F}"/>
              </a:ext>
            </a:extLst>
          </p:cNvPr>
          <p:cNvSpPr/>
          <p:nvPr userDrawn="1"/>
        </p:nvSpPr>
        <p:spPr>
          <a:xfrm>
            <a:off x="0" y="0"/>
            <a:ext cx="4935682" cy="936725"/>
          </a:xfrm>
          <a:custGeom>
            <a:avLst/>
            <a:gdLst>
              <a:gd name="connsiteX0" fmla="*/ 0 w 3101546"/>
              <a:gd name="connsiteY0" fmla="*/ 0 h 1121593"/>
              <a:gd name="connsiteX1" fmla="*/ 3101546 w 3101546"/>
              <a:gd name="connsiteY1" fmla="*/ 0 h 1121593"/>
              <a:gd name="connsiteX2" fmla="*/ 3101546 w 3101546"/>
              <a:gd name="connsiteY2" fmla="*/ 1121593 h 1121593"/>
              <a:gd name="connsiteX3" fmla="*/ 0 w 3101546"/>
              <a:gd name="connsiteY3" fmla="*/ 1121593 h 1121593"/>
              <a:gd name="connsiteX4" fmla="*/ 0 w 3101546"/>
              <a:gd name="connsiteY4" fmla="*/ 0 h 1121593"/>
              <a:gd name="connsiteX0" fmla="*/ 0 w 3101546"/>
              <a:gd name="connsiteY0" fmla="*/ 0 h 1133950"/>
              <a:gd name="connsiteX1" fmla="*/ 3101546 w 3101546"/>
              <a:gd name="connsiteY1" fmla="*/ 0 h 1133950"/>
              <a:gd name="connsiteX2" fmla="*/ 2471351 w 3101546"/>
              <a:gd name="connsiteY2" fmla="*/ 1133950 h 1133950"/>
              <a:gd name="connsiteX3" fmla="*/ 0 w 3101546"/>
              <a:gd name="connsiteY3" fmla="*/ 1121593 h 1133950"/>
              <a:gd name="connsiteX4" fmla="*/ 0 w 3101546"/>
              <a:gd name="connsiteY4" fmla="*/ 0 h 113395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21593 h 1164760"/>
              <a:gd name="connsiteX4" fmla="*/ 0 w 3101546"/>
              <a:gd name="connsiteY4" fmla="*/ 0 h 116476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52403 h 1164760"/>
              <a:gd name="connsiteX4" fmla="*/ 0 w 3101546"/>
              <a:gd name="connsiteY4" fmla="*/ 0 h 1164760"/>
              <a:gd name="connsiteX0" fmla="*/ 0 w 3101546"/>
              <a:gd name="connsiteY0" fmla="*/ 0 h 1167808"/>
              <a:gd name="connsiteX1" fmla="*/ 3101546 w 3101546"/>
              <a:gd name="connsiteY1" fmla="*/ 0 h 1167808"/>
              <a:gd name="connsiteX2" fmla="*/ 2832544 w 3101546"/>
              <a:gd name="connsiteY2" fmla="*/ 1164760 h 1167808"/>
              <a:gd name="connsiteX3" fmla="*/ 0 w 3101546"/>
              <a:gd name="connsiteY3" fmla="*/ 1167808 h 1167808"/>
              <a:gd name="connsiteX4" fmla="*/ 0 w 3101546"/>
              <a:gd name="connsiteY4" fmla="*/ 0 h 116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46" h="1167808">
                <a:moveTo>
                  <a:pt x="0" y="0"/>
                </a:moveTo>
                <a:lnTo>
                  <a:pt x="3101546" y="0"/>
                </a:lnTo>
                <a:lnTo>
                  <a:pt x="2832544" y="1164760"/>
                </a:lnTo>
                <a:lnTo>
                  <a:pt x="0" y="11678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F5D090F-B171-4D49-ACC9-56ABE469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9434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20297-75E1-854C-ADCB-DA2BCAB32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" y="1166813"/>
            <a:ext cx="115204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8DA1E-91DC-304C-9B9B-75A3070A9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9939" y="6475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57E9F-0198-5E48-B3BA-A063DAA538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877" y="5923630"/>
            <a:ext cx="809173" cy="52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6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2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F5D090F-B171-4D49-ACC9-56ABE469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99434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E3F9C-7195-2940-858A-7AD447B5E6D2}"/>
              </a:ext>
            </a:extLst>
          </p:cNvPr>
          <p:cNvCxnSpPr>
            <a:cxnSpLocks/>
          </p:cNvCxnSpPr>
          <p:nvPr userDrawn="1"/>
        </p:nvCxnSpPr>
        <p:spPr>
          <a:xfrm>
            <a:off x="3032096" y="1648003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2E675-7614-0943-8A5D-2E8814A3577E}"/>
              </a:ext>
            </a:extLst>
          </p:cNvPr>
          <p:cNvCxnSpPr>
            <a:cxnSpLocks/>
          </p:cNvCxnSpPr>
          <p:nvPr userDrawn="1"/>
        </p:nvCxnSpPr>
        <p:spPr>
          <a:xfrm>
            <a:off x="1166191" y="1699791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617D19-951C-6E44-A4AF-1EC3D7DD8A0A}"/>
              </a:ext>
            </a:extLst>
          </p:cNvPr>
          <p:cNvCxnSpPr>
            <a:cxnSpLocks/>
          </p:cNvCxnSpPr>
          <p:nvPr userDrawn="1"/>
        </p:nvCxnSpPr>
        <p:spPr>
          <a:xfrm>
            <a:off x="6109251" y="1648003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2886A4-CF5F-AE41-BAFC-B92C26660F74}"/>
              </a:ext>
            </a:extLst>
          </p:cNvPr>
          <p:cNvCxnSpPr>
            <a:cxnSpLocks/>
          </p:cNvCxnSpPr>
          <p:nvPr userDrawn="1"/>
        </p:nvCxnSpPr>
        <p:spPr>
          <a:xfrm>
            <a:off x="4204715" y="1699791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4396EA-EACA-2E4A-941C-10DAEE419EDA}"/>
              </a:ext>
            </a:extLst>
          </p:cNvPr>
          <p:cNvCxnSpPr>
            <a:cxnSpLocks/>
          </p:cNvCxnSpPr>
          <p:nvPr userDrawn="1"/>
        </p:nvCxnSpPr>
        <p:spPr>
          <a:xfrm>
            <a:off x="9194356" y="1648003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A95A31-4662-514D-96DF-A0B007C0D897}"/>
              </a:ext>
            </a:extLst>
          </p:cNvPr>
          <p:cNvCxnSpPr>
            <a:cxnSpLocks/>
          </p:cNvCxnSpPr>
          <p:nvPr userDrawn="1"/>
        </p:nvCxnSpPr>
        <p:spPr>
          <a:xfrm>
            <a:off x="7310891" y="1699791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253F41-8AF0-3746-A9B3-907C4EE2A7AB}"/>
              </a:ext>
            </a:extLst>
          </p:cNvPr>
          <p:cNvCxnSpPr>
            <a:cxnSpLocks/>
          </p:cNvCxnSpPr>
          <p:nvPr userDrawn="1"/>
        </p:nvCxnSpPr>
        <p:spPr>
          <a:xfrm>
            <a:off x="10365230" y="1699791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F44A69-8A7D-404F-A8AA-3543ED417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573" y="1901646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9BFB1B2C-E030-8844-9196-94F35C83D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573" y="2676928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CE182C-AD1D-BA49-A6E2-FE765C1FF3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4706" y="1902273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0415B7BC-FB87-FC41-969D-732077353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4706" y="2677555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DE5B8B4-FFDF-5D40-BEF7-0B6A91E534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9123" y="1902273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D849D2D8-3B08-2A40-8CED-8C59129491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9123" y="2677555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A32242E-9C8A-2A43-A6E4-6B5F1468BD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4918" y="1892943"/>
            <a:ext cx="2367914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F84D5ED5-4ED6-AE42-A47B-8CD524EBC0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64918" y="2668225"/>
            <a:ext cx="2367914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97EC57C-114B-A344-875D-E3918D143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98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96A6B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2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slide2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F5D090F-B171-4D49-ACC9-56ABE469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07" y="299434"/>
            <a:ext cx="4178808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Kobenhavn Sans" panose="02000000000000000000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F0751D-1FBC-E147-8907-1ABAE5A3B60E}"/>
              </a:ext>
            </a:extLst>
          </p:cNvPr>
          <p:cNvCxnSpPr>
            <a:cxnSpLocks/>
          </p:cNvCxnSpPr>
          <p:nvPr userDrawn="1"/>
        </p:nvCxnSpPr>
        <p:spPr>
          <a:xfrm>
            <a:off x="4154040" y="1497301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C65AE3-9721-CB4E-B505-38D1673A0ABC}"/>
              </a:ext>
            </a:extLst>
          </p:cNvPr>
          <p:cNvCxnSpPr>
            <a:cxnSpLocks/>
          </p:cNvCxnSpPr>
          <p:nvPr userDrawn="1"/>
        </p:nvCxnSpPr>
        <p:spPr>
          <a:xfrm>
            <a:off x="8074034" y="1497301"/>
            <a:ext cx="0" cy="4603215"/>
          </a:xfrm>
          <a:prstGeom prst="line">
            <a:avLst/>
          </a:prstGeom>
          <a:ln>
            <a:solidFill>
              <a:srgbClr val="696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550BE7-D8DB-1F49-8B0E-078829B8A5AB}"/>
              </a:ext>
            </a:extLst>
          </p:cNvPr>
          <p:cNvCxnSpPr>
            <a:cxnSpLocks/>
          </p:cNvCxnSpPr>
          <p:nvPr userDrawn="1"/>
        </p:nvCxnSpPr>
        <p:spPr>
          <a:xfrm>
            <a:off x="1831963" y="1688132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CC6C57-2AD8-434C-BD97-CE8BB809602E}"/>
              </a:ext>
            </a:extLst>
          </p:cNvPr>
          <p:cNvCxnSpPr>
            <a:cxnSpLocks/>
          </p:cNvCxnSpPr>
          <p:nvPr userDrawn="1"/>
        </p:nvCxnSpPr>
        <p:spPr>
          <a:xfrm>
            <a:off x="5764176" y="1688132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66224A-B21C-EC44-BE49-3D530E7C1ECE}"/>
              </a:ext>
            </a:extLst>
          </p:cNvPr>
          <p:cNvCxnSpPr>
            <a:cxnSpLocks/>
          </p:cNvCxnSpPr>
          <p:nvPr userDrawn="1"/>
        </p:nvCxnSpPr>
        <p:spPr>
          <a:xfrm>
            <a:off x="9666555" y="1688132"/>
            <a:ext cx="699715" cy="0"/>
          </a:xfrm>
          <a:prstGeom prst="line">
            <a:avLst/>
          </a:prstGeom>
          <a:ln w="31750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D9C4BE4-95E4-E94C-AB44-216AD9A00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233" y="1893887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980F0F17-0580-6647-AD40-71A8962D7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233" y="2669169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82A2881-BB6C-6A44-87C6-E1F69AD838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8446" y="1903218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25F51E25-A8F0-134C-B83B-AF6B5A53E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8446" y="2678500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C797F40-3CCC-F64A-BB78-06B2DBA58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0825" y="1959202"/>
            <a:ext cx="3051175" cy="756003"/>
          </a:xfrm>
        </p:spPr>
        <p:txBody>
          <a:bodyPr>
            <a:normAutofit/>
          </a:bodyPr>
          <a:lstStyle>
            <a:lvl1pPr algn="ctr" fontAlgn="t">
              <a:lnSpc>
                <a:spcPct val="100000"/>
              </a:lnSpc>
              <a:spcBef>
                <a:spcPts val="0"/>
              </a:spcBef>
              <a:defRPr sz="2400" b="1" i="0">
                <a:latin typeface="Kobenhavn Sans SemiBold" panose="02000000000000000000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C280A4F-7FD8-7D4F-9499-090C5F935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825" y="2734484"/>
            <a:ext cx="3051175" cy="339566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9C7FE2D-A982-A24F-B23D-714090C6B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973" y="64805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696A6B"/>
                </a:solidFill>
                <a:latin typeface="Kobenhavn Sans SemiBold" panose="02000000000000000000" pitchFamily="2" charset="77"/>
              </a:defRPr>
            </a:lvl1pPr>
          </a:lstStyle>
          <a:p>
            <a:fld id="{58BF9918-A535-F942-8C58-E7670BE65B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28CBC-8204-4C44-B992-FC42A682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738257" cy="70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AB70C-4C1A-6F40-AEF9-DA82A643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F7AEE-E573-5C46-82C2-BA465AC58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DE55-7A30-7B45-8CD9-4AEC75166471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E8E62-E583-B844-90E5-8F34D8919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CD612-CBFE-A94B-858B-71FD3BD22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3A841-9742-2942-92A5-3AC0CB92A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9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2" r:id="rId3"/>
    <p:sldLayoutId id="2147483693" r:id="rId4"/>
    <p:sldLayoutId id="2147483650" r:id="rId5"/>
    <p:sldLayoutId id="2147483694" r:id="rId6"/>
    <p:sldLayoutId id="2147483651" r:id="rId7"/>
    <p:sldLayoutId id="2147483695" r:id="rId8"/>
    <p:sldLayoutId id="2147483696" r:id="rId9"/>
    <p:sldLayoutId id="2147483675" r:id="rId10"/>
    <p:sldLayoutId id="2147483697" r:id="rId11"/>
    <p:sldLayoutId id="2147483698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79" r:id="rId25"/>
    <p:sldLayoutId id="2147483665" r:id="rId26"/>
    <p:sldLayoutId id="2147483666" r:id="rId27"/>
    <p:sldLayoutId id="2147483677" r:id="rId28"/>
    <p:sldLayoutId id="2147483691" r:id="rId29"/>
    <p:sldLayoutId id="2147483678" r:id="rId30"/>
    <p:sldLayoutId id="2147483692" r:id="rId31"/>
    <p:sldLayoutId id="2147483680" r:id="rId32"/>
    <p:sldLayoutId id="2147483681" r:id="rId33"/>
    <p:sldLayoutId id="2147483682" r:id="rId34"/>
    <p:sldLayoutId id="2147483683" r:id="rId35"/>
    <p:sldLayoutId id="2147483689" r:id="rId36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696A6B"/>
          </a:solidFill>
          <a:latin typeface="Kobenhavn Sans" panose="02000000000000000000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rgbClr val="696A6B"/>
          </a:solidFill>
          <a:latin typeface="Kobenhavn Sans" panose="02000000000000000000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696A6B"/>
          </a:solidFill>
          <a:latin typeface="Kobenhavn Sans" panose="02000000000000000000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696A6B"/>
          </a:solidFill>
          <a:latin typeface="Kobenhavn Sans" panose="02000000000000000000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696A6B"/>
          </a:solidFill>
          <a:latin typeface="Kobenhavn Sans" panose="02000000000000000000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696A6B"/>
          </a:solidFill>
          <a:latin typeface="Kobenhavn Sans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7EBE02-C1F3-D34C-A07D-A456A331789C}"/>
              </a:ext>
            </a:extLst>
          </p:cNvPr>
          <p:cNvSpPr/>
          <p:nvPr/>
        </p:nvSpPr>
        <p:spPr>
          <a:xfrm>
            <a:off x="6353908" y="2883877"/>
            <a:ext cx="2332892" cy="644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EA489CC-7817-4346-9CB9-607AFD8419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" y="1233"/>
            <a:ext cx="8119423" cy="689430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6C25C5F-B0BE-4AF7-92FF-27339DE6BE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052" y="2523445"/>
            <a:ext cx="2676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2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7FB4-41F0-1D42-AD98-D646E5CD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9" y="0"/>
            <a:ext cx="4877777" cy="949569"/>
          </a:xfrm>
        </p:spPr>
        <p:txBody>
          <a:bodyPr/>
          <a:lstStyle/>
          <a:p>
            <a:r>
              <a:rPr lang="en-US" sz="3600" b="0"/>
              <a:t>Culture: Deep Dive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A73C1-6E4B-324F-92CD-DBB85426A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3559" y="1865551"/>
            <a:ext cx="8343901" cy="45420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3200">
                <a:solidFill>
                  <a:schemeClr val="accent1"/>
                </a:solidFill>
                <a:latin typeface="Kobenhavn Sans"/>
              </a:rPr>
              <a:t>The Recipe for Sustained 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3200">
                <a:solidFill>
                  <a:schemeClr val="accent1"/>
                </a:solidFill>
                <a:latin typeface="Kobenhavn Sans"/>
              </a:rPr>
              <a:t>Success in 3.0 - Hiring &amp; Training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b="1">
              <a:solidFill>
                <a:schemeClr val="accent1"/>
              </a:solidFill>
              <a:latin typeface="Kobenhavn Sans"/>
            </a:endParaRP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r>
              <a:rPr lang="en-US">
                <a:latin typeface="Kobenhavn Sans"/>
              </a:rPr>
              <a:t>Clarity &amp; Focus - Talent profiles and who joins the Parker team​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endParaRPr lang="en-US">
              <a:latin typeface="Kobenhavn Sans"/>
            </a:endParaRP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r>
              <a:rPr lang="en-US">
                <a:latin typeface="Kobenhavn Sans"/>
              </a:rPr>
              <a:t>​Training in “The Parker Way“​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endParaRPr lang="en-US">
              <a:latin typeface="Kobenhavn Sans"/>
            </a:endParaRP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r>
              <a:rPr lang="en-US">
                <a:latin typeface="Kobenhavn Sans"/>
              </a:rPr>
              <a:t>Staying the Course &amp; Career Pathing​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endParaRPr lang="en-US">
              <a:latin typeface="Kobenhavn Sans"/>
            </a:endParaRP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</a:pPr>
            <a:r>
              <a:rPr lang="en-US">
                <a:latin typeface="Kobenhavn Sans"/>
              </a:rPr>
              <a:t>Continuous Improvement &amp; Growth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55B1414-36D6-A94A-8ECA-DFD22F1DD56C}"/>
              </a:ext>
            </a:extLst>
          </p:cNvPr>
          <p:cNvSpPr txBox="1">
            <a:spLocks/>
          </p:cNvSpPr>
          <p:nvPr/>
        </p:nvSpPr>
        <p:spPr>
          <a:xfrm>
            <a:off x="8258375" y="6516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chemeClr val="bg1"/>
                </a:solidFill>
                <a:latin typeface="Kobenhavn Sans SemiBold" panose="02000000000000000000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BF9918-A535-F942-8C58-E7670BE65B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3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3FD290-AA16-DB4F-8E6C-A9303ABD98CB}"/>
              </a:ext>
            </a:extLst>
          </p:cNvPr>
          <p:cNvSpPr/>
          <p:nvPr/>
        </p:nvSpPr>
        <p:spPr>
          <a:xfrm>
            <a:off x="0" y="0"/>
            <a:ext cx="5216236" cy="5462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C8870A2-D375-2A42-A2B4-F695BD230067}"/>
              </a:ext>
            </a:extLst>
          </p:cNvPr>
          <p:cNvSpPr txBox="1">
            <a:spLocks/>
          </p:cNvSpPr>
          <p:nvPr/>
        </p:nvSpPr>
        <p:spPr>
          <a:xfrm>
            <a:off x="8258375" y="65051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chemeClr val="bg1"/>
                </a:solidFill>
                <a:latin typeface="Kobenhavn Sans SemiBold" panose="02000000000000000000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BF9918-A535-F942-8C58-E7670BE65B8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group of people sitting around a wooden table&#10;&#10;Description automatically generated">
            <a:extLst>
              <a:ext uri="{FF2B5EF4-FFF2-40B4-BE49-F238E27FC236}">
                <a16:creationId xmlns:a16="http://schemas.microsoft.com/office/drawing/2014/main" id="{29E876B4-32F5-B44B-8EA9-3798FB7D6B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0267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FC4D86-677D-CA43-B156-11243E74C094}"/>
              </a:ext>
            </a:extLst>
          </p:cNvPr>
          <p:cNvSpPr/>
          <p:nvPr/>
        </p:nvSpPr>
        <p:spPr>
          <a:xfrm>
            <a:off x="0" y="0"/>
            <a:ext cx="6754943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3990F-B376-4442-B0C4-D209081AF2C9}"/>
              </a:ext>
            </a:extLst>
          </p:cNvPr>
          <p:cNvSpPr txBox="1"/>
          <p:nvPr/>
        </p:nvSpPr>
        <p:spPr>
          <a:xfrm>
            <a:off x="7851505" y="483181"/>
            <a:ext cx="3556939" cy="634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Kobenhavn Sans"/>
              </a:rPr>
              <a:t>“Our team is small, but mighty. As someone who went from a large, global staffing company to a small, regional staffing company, I can honestly say we hands down treat contractors and clients extremely well.”</a:t>
            </a:r>
          </a:p>
          <a:p>
            <a:endParaRPr lang="en-US" sz="1400">
              <a:solidFill>
                <a:schemeClr val="bg2"/>
              </a:solidFill>
              <a:latin typeface="Kobenhavn Sans" panose="02000000000000000000" pitchFamily="2" charset="77"/>
            </a:endParaRPr>
          </a:p>
          <a:p>
            <a:r>
              <a:rPr lang="en-US" sz="1400">
                <a:solidFill>
                  <a:schemeClr val="accent1"/>
                </a:solidFill>
                <a:latin typeface="Kobenhavn Sans"/>
              </a:rPr>
              <a:t>Best Staffing Firms to Work For, Staffing Industry Analysts</a:t>
            </a:r>
          </a:p>
          <a:p>
            <a:r>
              <a:rPr lang="en-US" sz="1400">
                <a:latin typeface="Kobenhavn Sans" panose="02000000000000000000" pitchFamily="2" charset="77"/>
              </a:rPr>
              <a:t/>
            </a:r>
            <a:br>
              <a:rPr lang="en-US" sz="1400">
                <a:latin typeface="Kobenhavn Sans" panose="02000000000000000000" pitchFamily="2" charset="77"/>
              </a:rPr>
            </a:br>
            <a:endParaRPr lang="en-US" sz="1400">
              <a:solidFill>
                <a:schemeClr val="bg2"/>
              </a:solidFill>
              <a:latin typeface="Kobenhavn Sans" panose="02000000000000000000" pitchFamily="2" charset="77"/>
            </a:endParaRPr>
          </a:p>
          <a:p>
            <a:r>
              <a:rPr lang="en-US" sz="1400">
                <a:solidFill>
                  <a:schemeClr val="bg2"/>
                </a:solidFill>
                <a:latin typeface="Kobenhavn Sans"/>
              </a:rPr>
              <a:t>“Parker Staffing has a unique approach to meeting each individual’s needs. </a:t>
            </a:r>
            <a:r>
              <a:rPr lang="en-US" sz="1400">
                <a:latin typeface="Kobenhavn Sans" panose="02000000000000000000" pitchFamily="2" charset="77"/>
              </a:rPr>
              <a:t/>
            </a:r>
            <a:br>
              <a:rPr lang="en-US" sz="1400">
                <a:latin typeface="Kobenhavn Sans" panose="02000000000000000000" pitchFamily="2" charset="77"/>
              </a:rPr>
            </a:br>
            <a:r>
              <a:rPr lang="en-US" sz="1400">
                <a:solidFill>
                  <a:schemeClr val="bg2"/>
                </a:solidFill>
                <a:latin typeface="Kobenhavn Sans"/>
              </a:rPr>
              <a:t>The firm offers the staff to mentor and develop you professionally...I never felt like I was just a number.”</a:t>
            </a:r>
          </a:p>
          <a:p>
            <a:endParaRPr lang="en-US" sz="1400">
              <a:solidFill>
                <a:schemeClr val="bg2"/>
              </a:solidFill>
              <a:latin typeface="Kobenhavn Sans" panose="02000000000000000000" pitchFamily="2" charset="77"/>
            </a:endParaRPr>
          </a:p>
          <a:p>
            <a:r>
              <a:rPr lang="en-US" sz="1400">
                <a:solidFill>
                  <a:schemeClr val="accent1"/>
                </a:solidFill>
                <a:latin typeface="Kobenhavn Sans"/>
              </a:rPr>
              <a:t>National Staffing Employee All-Star, </a:t>
            </a:r>
            <a:br>
              <a:rPr lang="en-US" sz="1400">
                <a:solidFill>
                  <a:schemeClr val="accent1"/>
                </a:solidFill>
                <a:latin typeface="Kobenhavn Sans"/>
              </a:rPr>
            </a:br>
            <a:r>
              <a:rPr lang="en-US" sz="1400">
                <a:solidFill>
                  <a:schemeClr val="accent1"/>
                </a:solidFill>
                <a:latin typeface="Kobenhavn Sans"/>
              </a:rPr>
              <a:t>American Staffing Association</a:t>
            </a:r>
            <a:endParaRPr lang="en-US">
              <a:solidFill>
                <a:schemeClr val="accent1"/>
              </a:solidFill>
            </a:endParaRPr>
          </a:p>
          <a:p>
            <a:r>
              <a:rPr lang="en-US" sz="1400">
                <a:latin typeface="Kobenhavn Sans" panose="02000000000000000000" pitchFamily="2" charset="77"/>
              </a:rPr>
              <a:t/>
            </a:r>
            <a:br>
              <a:rPr lang="en-US" sz="1400">
                <a:latin typeface="Kobenhavn Sans" panose="02000000000000000000" pitchFamily="2" charset="77"/>
              </a:rPr>
            </a:br>
            <a:endParaRPr lang="en-US" sz="1400">
              <a:solidFill>
                <a:schemeClr val="bg2"/>
              </a:solidFill>
              <a:latin typeface="Kobenhavn Sans" panose="02000000000000000000" pitchFamily="2" charset="77"/>
            </a:endParaRPr>
          </a:p>
          <a:p>
            <a:r>
              <a:rPr lang="en-US" sz="1400">
                <a:solidFill>
                  <a:schemeClr val="bg2"/>
                </a:solidFill>
                <a:latin typeface="Kobenhavn Sans"/>
              </a:rPr>
              <a:t>“The motto of the recruitment firm’s parent company, Jackson Healthcare, is “Growth, Wisdom, Others First.” And, according to one Parker staffer: “We live by our core values.”</a:t>
            </a:r>
          </a:p>
          <a:p>
            <a:endParaRPr lang="en-US" sz="1400">
              <a:solidFill>
                <a:schemeClr val="bg2"/>
              </a:solidFill>
              <a:latin typeface="Kobenhavn Sans" panose="02000000000000000000" pitchFamily="2" charset="77"/>
            </a:endParaRPr>
          </a:p>
          <a:p>
            <a:r>
              <a:rPr lang="en-US" sz="1400">
                <a:solidFill>
                  <a:schemeClr val="accent1"/>
                </a:solidFill>
                <a:latin typeface="Kobenhavn Sans"/>
              </a:rPr>
              <a:t>100 Best Companies to Work For, Seattle Business Magazine</a:t>
            </a:r>
            <a:endParaRPr lang="en-US" sz="1400">
              <a:solidFill>
                <a:schemeClr val="accent1"/>
              </a:solidFill>
              <a:latin typeface="Kobenhavn Sans"/>
              <a:ea typeface="+mn-lt"/>
              <a:cs typeface="+mn-lt"/>
            </a:endParaRPr>
          </a:p>
          <a:p>
            <a:endParaRPr lang="en-US" sz="1400">
              <a:solidFill>
                <a:schemeClr val="accent1"/>
              </a:solidFill>
              <a:latin typeface="Kobenhavn Sans" panose="02000000000000000000" pitchFamily="2" charset="77"/>
            </a:endParaRPr>
          </a:p>
          <a:p>
            <a:endParaRPr lang="en-US" sz="1400">
              <a:solidFill>
                <a:schemeClr val="bg2"/>
              </a:solidFill>
              <a:latin typeface="Kobenhavn Sans" panose="02000000000000000000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1A4F6-0197-094D-8A0F-56D4991F40D1}"/>
              </a:ext>
            </a:extLst>
          </p:cNvPr>
          <p:cNvSpPr txBox="1"/>
          <p:nvPr/>
        </p:nvSpPr>
        <p:spPr>
          <a:xfrm>
            <a:off x="626756" y="869179"/>
            <a:ext cx="5765984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Kobenhavn Sans"/>
              </a:rPr>
              <a:t>“Culture and support is what makes a workplace great. Parker has that. A career path and a purpose is what makes a company great. Parker has that. Benefits help make a company </a:t>
            </a:r>
          </a:p>
          <a:p>
            <a:r>
              <a:rPr lang="en-US" sz="3200">
                <a:latin typeface="Kobenhavn Sans" panose="02000000000000000000" pitchFamily="2" charset="77"/>
              </a:rPr>
              <a:t>great, Parker has amazing benefits! It’s the fun times, and Parker has plenty.”</a:t>
            </a:r>
          </a:p>
          <a:p>
            <a:endParaRPr lang="en-US" sz="3200">
              <a:solidFill>
                <a:schemeClr val="bg2"/>
              </a:solidFill>
              <a:latin typeface="Kobenhavn Sans" panose="02000000000000000000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9FD02-E300-4EC6-9B79-2064A13B78C2}"/>
              </a:ext>
            </a:extLst>
          </p:cNvPr>
          <p:cNvSpPr txBox="1"/>
          <p:nvPr/>
        </p:nvSpPr>
        <p:spPr>
          <a:xfrm>
            <a:off x="681505" y="5667181"/>
            <a:ext cx="493693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Kobenhavn Sans"/>
              </a:rPr>
              <a:t>Washington's Best Workplaces, Puget Sound Business Journal</a:t>
            </a:r>
            <a:endParaRPr lang="en-US" sz="1400">
              <a:solidFill>
                <a:srgbClr val="FFFFFF"/>
              </a:solidFill>
              <a:latin typeface="Kobenhavn Sans"/>
              <a:ea typeface="+mn-lt"/>
              <a:cs typeface="+mn-lt"/>
            </a:endParaRPr>
          </a:p>
          <a:p>
            <a:endParaRPr lang="en-US" sz="1400">
              <a:solidFill>
                <a:srgbClr val="FFFFFF"/>
              </a:solidFill>
              <a:latin typeface="Kobenhavn Sans" panose="02000000000000000000" pitchFamily="2" charset="77"/>
            </a:endParaRPr>
          </a:p>
          <a:p>
            <a:endParaRPr lang="en-US" sz="1400">
              <a:solidFill>
                <a:srgbClr val="FFFFFF"/>
              </a:solidFill>
              <a:latin typeface="Kobenhavn Sans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5822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2CC022A-512D-458E-BC9F-6B4E551EC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0" r="-74" b="-76"/>
          <a:stretch/>
        </p:blipFill>
        <p:spPr>
          <a:xfrm>
            <a:off x="0" y="1598"/>
            <a:ext cx="6589669" cy="6860025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9585D29-91F4-4869-9D1B-3065228D1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7460" y="1469362"/>
            <a:ext cx="6283093" cy="35924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accent1"/>
                </a:solidFill>
                <a:latin typeface="Kobenhavn Sans"/>
              </a:rPr>
              <a:t>The Concierge Mindset – </a:t>
            </a:r>
            <a:br>
              <a:rPr lang="en-US" sz="2800">
                <a:solidFill>
                  <a:schemeClr val="accent1"/>
                </a:solidFill>
                <a:latin typeface="Kobenhavn Sans"/>
              </a:rPr>
            </a:br>
            <a:r>
              <a:rPr lang="en-US" sz="2800">
                <a:solidFill>
                  <a:schemeClr val="accent1"/>
                </a:solidFill>
                <a:latin typeface="Kobenhavn Sans"/>
              </a:rPr>
              <a:t>Obsessed with the Candidate Experience​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Director of Operations, Cory Snively​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Onboarding of Contractors​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>
              <a:solidFill>
                <a:schemeClr val="bg2"/>
              </a:solidFill>
              <a:latin typeface="Kobenhavn Sans"/>
            </a:endParaRPr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chemeClr val="accent1"/>
                </a:solidFill>
                <a:latin typeface="Kobenhavn Sans"/>
              </a:rPr>
              <a:t>Contractor Retention​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Centralization of Administrative Duties – "Let the producers produce.”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8EAFEFD-4725-9144-BF87-8B5AEB0E1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170AA38-32A2-8F40-99CE-31FCD5C46879}"/>
              </a:ext>
            </a:extLst>
          </p:cNvPr>
          <p:cNvSpPr/>
          <p:nvPr/>
        </p:nvSpPr>
        <p:spPr>
          <a:xfrm>
            <a:off x="2719714" y="0"/>
            <a:ext cx="4935682" cy="936725"/>
          </a:xfrm>
          <a:custGeom>
            <a:avLst/>
            <a:gdLst>
              <a:gd name="connsiteX0" fmla="*/ 0 w 3101546"/>
              <a:gd name="connsiteY0" fmla="*/ 0 h 1121593"/>
              <a:gd name="connsiteX1" fmla="*/ 3101546 w 3101546"/>
              <a:gd name="connsiteY1" fmla="*/ 0 h 1121593"/>
              <a:gd name="connsiteX2" fmla="*/ 3101546 w 3101546"/>
              <a:gd name="connsiteY2" fmla="*/ 1121593 h 1121593"/>
              <a:gd name="connsiteX3" fmla="*/ 0 w 3101546"/>
              <a:gd name="connsiteY3" fmla="*/ 1121593 h 1121593"/>
              <a:gd name="connsiteX4" fmla="*/ 0 w 3101546"/>
              <a:gd name="connsiteY4" fmla="*/ 0 h 1121593"/>
              <a:gd name="connsiteX0" fmla="*/ 0 w 3101546"/>
              <a:gd name="connsiteY0" fmla="*/ 0 h 1133950"/>
              <a:gd name="connsiteX1" fmla="*/ 3101546 w 3101546"/>
              <a:gd name="connsiteY1" fmla="*/ 0 h 1133950"/>
              <a:gd name="connsiteX2" fmla="*/ 2471351 w 3101546"/>
              <a:gd name="connsiteY2" fmla="*/ 1133950 h 1133950"/>
              <a:gd name="connsiteX3" fmla="*/ 0 w 3101546"/>
              <a:gd name="connsiteY3" fmla="*/ 1121593 h 1133950"/>
              <a:gd name="connsiteX4" fmla="*/ 0 w 3101546"/>
              <a:gd name="connsiteY4" fmla="*/ 0 h 113395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21593 h 1164760"/>
              <a:gd name="connsiteX4" fmla="*/ 0 w 3101546"/>
              <a:gd name="connsiteY4" fmla="*/ 0 h 116476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52403 h 1164760"/>
              <a:gd name="connsiteX4" fmla="*/ 0 w 3101546"/>
              <a:gd name="connsiteY4" fmla="*/ 0 h 1164760"/>
              <a:gd name="connsiteX0" fmla="*/ 0 w 3101546"/>
              <a:gd name="connsiteY0" fmla="*/ 0 h 1167808"/>
              <a:gd name="connsiteX1" fmla="*/ 3101546 w 3101546"/>
              <a:gd name="connsiteY1" fmla="*/ 0 h 1167808"/>
              <a:gd name="connsiteX2" fmla="*/ 2832544 w 3101546"/>
              <a:gd name="connsiteY2" fmla="*/ 1164760 h 1167808"/>
              <a:gd name="connsiteX3" fmla="*/ 0 w 3101546"/>
              <a:gd name="connsiteY3" fmla="*/ 1167808 h 1167808"/>
              <a:gd name="connsiteX4" fmla="*/ 0 w 3101546"/>
              <a:gd name="connsiteY4" fmla="*/ 0 h 116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46" h="1167808">
                <a:moveTo>
                  <a:pt x="0" y="0"/>
                </a:moveTo>
                <a:lnTo>
                  <a:pt x="3101546" y="0"/>
                </a:lnTo>
                <a:lnTo>
                  <a:pt x="2832544" y="1164760"/>
                </a:lnTo>
                <a:lnTo>
                  <a:pt x="0" y="11678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BD5EF23-CA5A-4417-9D12-C6B05732D038}"/>
              </a:ext>
            </a:extLst>
          </p:cNvPr>
          <p:cNvSpPr/>
          <p:nvPr/>
        </p:nvSpPr>
        <p:spPr>
          <a:xfrm>
            <a:off x="521" y="-1"/>
            <a:ext cx="4935682" cy="936725"/>
          </a:xfrm>
          <a:custGeom>
            <a:avLst/>
            <a:gdLst>
              <a:gd name="connsiteX0" fmla="*/ 0 w 3101546"/>
              <a:gd name="connsiteY0" fmla="*/ 0 h 1121593"/>
              <a:gd name="connsiteX1" fmla="*/ 3101546 w 3101546"/>
              <a:gd name="connsiteY1" fmla="*/ 0 h 1121593"/>
              <a:gd name="connsiteX2" fmla="*/ 3101546 w 3101546"/>
              <a:gd name="connsiteY2" fmla="*/ 1121593 h 1121593"/>
              <a:gd name="connsiteX3" fmla="*/ 0 w 3101546"/>
              <a:gd name="connsiteY3" fmla="*/ 1121593 h 1121593"/>
              <a:gd name="connsiteX4" fmla="*/ 0 w 3101546"/>
              <a:gd name="connsiteY4" fmla="*/ 0 h 1121593"/>
              <a:gd name="connsiteX0" fmla="*/ 0 w 3101546"/>
              <a:gd name="connsiteY0" fmla="*/ 0 h 1133950"/>
              <a:gd name="connsiteX1" fmla="*/ 3101546 w 3101546"/>
              <a:gd name="connsiteY1" fmla="*/ 0 h 1133950"/>
              <a:gd name="connsiteX2" fmla="*/ 2471351 w 3101546"/>
              <a:gd name="connsiteY2" fmla="*/ 1133950 h 1133950"/>
              <a:gd name="connsiteX3" fmla="*/ 0 w 3101546"/>
              <a:gd name="connsiteY3" fmla="*/ 1121593 h 1133950"/>
              <a:gd name="connsiteX4" fmla="*/ 0 w 3101546"/>
              <a:gd name="connsiteY4" fmla="*/ 0 h 113395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21593 h 1164760"/>
              <a:gd name="connsiteX4" fmla="*/ 0 w 3101546"/>
              <a:gd name="connsiteY4" fmla="*/ 0 h 116476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52403 h 1164760"/>
              <a:gd name="connsiteX4" fmla="*/ 0 w 3101546"/>
              <a:gd name="connsiteY4" fmla="*/ 0 h 1164760"/>
              <a:gd name="connsiteX0" fmla="*/ 0 w 3101546"/>
              <a:gd name="connsiteY0" fmla="*/ 0 h 1167808"/>
              <a:gd name="connsiteX1" fmla="*/ 3101546 w 3101546"/>
              <a:gd name="connsiteY1" fmla="*/ 0 h 1167808"/>
              <a:gd name="connsiteX2" fmla="*/ 2832544 w 3101546"/>
              <a:gd name="connsiteY2" fmla="*/ 1164760 h 1167808"/>
              <a:gd name="connsiteX3" fmla="*/ 0 w 3101546"/>
              <a:gd name="connsiteY3" fmla="*/ 1167808 h 1167808"/>
              <a:gd name="connsiteX4" fmla="*/ 0 w 3101546"/>
              <a:gd name="connsiteY4" fmla="*/ 0 h 116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46" h="1167808">
                <a:moveTo>
                  <a:pt x="0" y="0"/>
                </a:moveTo>
                <a:lnTo>
                  <a:pt x="3101546" y="0"/>
                </a:lnTo>
                <a:lnTo>
                  <a:pt x="2832544" y="1164760"/>
                </a:lnTo>
                <a:lnTo>
                  <a:pt x="0" y="11678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7839A-0D4E-164F-B04F-662B12FB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39" y="0"/>
            <a:ext cx="7913836" cy="927100"/>
          </a:xfrm>
        </p:spPr>
        <p:txBody>
          <a:bodyPr>
            <a:noAutofit/>
          </a:bodyPr>
          <a:lstStyle/>
          <a:p>
            <a:r>
              <a:rPr lang="en-US" sz="3200" b="0">
                <a:latin typeface="Kobenhavn Sans"/>
              </a:rPr>
              <a:t>Platinum Service – An Operational View​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60FD1-15FE-48E5-A97E-6E3BFEE0475C}"/>
              </a:ext>
            </a:extLst>
          </p:cNvPr>
          <p:cNvSpPr txBox="1"/>
          <p:nvPr/>
        </p:nvSpPr>
        <p:spPr>
          <a:xfrm>
            <a:off x="5973498" y="3434670"/>
            <a:ext cx="405341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>
                <a:solidFill>
                  <a:srgbClr val="7C7D7F"/>
                </a:solidFill>
                <a:latin typeface="Kobenhavn Sans" panose="02000000000000000000" pitchFamily="50" charset="0"/>
              </a:rPr>
              <a:t>Annual average of 1,200 unique W2’s</a:t>
            </a:r>
            <a:endParaRPr lang="en-US" sz="2000">
              <a:cs typeface="Calibri" panose="020F0502020204030204"/>
            </a:endParaRPr>
          </a:p>
          <a:p>
            <a:endParaRPr lang="en-US" sz="2000">
              <a:solidFill>
                <a:srgbClr val="7C7D7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124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person&#10;&#10;Description generated with high confidence">
            <a:extLst>
              <a:ext uri="{FF2B5EF4-FFF2-40B4-BE49-F238E27FC236}">
                <a16:creationId xmlns:a16="http://schemas.microsoft.com/office/drawing/2014/main" id="{BFCD1EF5-D1B5-45B1-BCD3-43570B40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" r="-160"/>
          <a:stretch/>
        </p:blipFill>
        <p:spPr>
          <a:xfrm>
            <a:off x="336510" y="20512"/>
            <a:ext cx="6738136" cy="6861561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9585D29-91F4-4869-9D1B-3065228D1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2195" y="1315616"/>
            <a:ext cx="5747008" cy="450532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accent1"/>
                </a:solidFill>
                <a:latin typeface="Kobenhavn Sans"/>
              </a:rPr>
              <a:t>The Concierge Mindset – </a:t>
            </a:r>
            <a:r>
              <a:rPr lang="en-US" sz="2800">
                <a:latin typeface="Kobenhavn Sans"/>
              </a:rPr>
              <a:t/>
            </a:r>
            <a:br>
              <a:rPr lang="en-US" sz="2800">
                <a:latin typeface="Kobenhavn Sans"/>
              </a:rPr>
            </a:br>
            <a:r>
              <a:rPr lang="en-US" sz="2800">
                <a:solidFill>
                  <a:schemeClr val="accent1"/>
                </a:solidFill>
                <a:latin typeface="Kobenhavn Sans"/>
              </a:rPr>
              <a:t>Obsessed with the Client Experience​</a:t>
            </a:r>
            <a:endParaRPr lang="en-US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Better Controls &amp; Smoother Audits</a:t>
            </a:r>
          </a:p>
          <a:p>
            <a:pPr>
              <a:lnSpc>
                <a:spcPct val="100000"/>
              </a:lnSpc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Success Defined! 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>
              <a:solidFill>
                <a:schemeClr val="bg2"/>
              </a:solidFill>
              <a:latin typeface="Kobenhavn Sans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2"/>
                </a:solidFill>
                <a:latin typeface="Kobenhavn Sans"/>
              </a:rPr>
              <a:t>Client Onboarding, Electronic Invoicing &amp; Days Sales Outstanding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8EAFEFD-4725-9144-BF87-8B5AEB0E1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ED39260-6F14-444F-AAE0-599D01F6EE5E}"/>
              </a:ext>
            </a:extLst>
          </p:cNvPr>
          <p:cNvSpPr/>
          <p:nvPr/>
        </p:nvSpPr>
        <p:spPr>
          <a:xfrm>
            <a:off x="2970235" y="0"/>
            <a:ext cx="4935682" cy="936725"/>
          </a:xfrm>
          <a:custGeom>
            <a:avLst/>
            <a:gdLst>
              <a:gd name="connsiteX0" fmla="*/ 0 w 3101546"/>
              <a:gd name="connsiteY0" fmla="*/ 0 h 1121593"/>
              <a:gd name="connsiteX1" fmla="*/ 3101546 w 3101546"/>
              <a:gd name="connsiteY1" fmla="*/ 0 h 1121593"/>
              <a:gd name="connsiteX2" fmla="*/ 3101546 w 3101546"/>
              <a:gd name="connsiteY2" fmla="*/ 1121593 h 1121593"/>
              <a:gd name="connsiteX3" fmla="*/ 0 w 3101546"/>
              <a:gd name="connsiteY3" fmla="*/ 1121593 h 1121593"/>
              <a:gd name="connsiteX4" fmla="*/ 0 w 3101546"/>
              <a:gd name="connsiteY4" fmla="*/ 0 h 1121593"/>
              <a:gd name="connsiteX0" fmla="*/ 0 w 3101546"/>
              <a:gd name="connsiteY0" fmla="*/ 0 h 1133950"/>
              <a:gd name="connsiteX1" fmla="*/ 3101546 w 3101546"/>
              <a:gd name="connsiteY1" fmla="*/ 0 h 1133950"/>
              <a:gd name="connsiteX2" fmla="*/ 2471351 w 3101546"/>
              <a:gd name="connsiteY2" fmla="*/ 1133950 h 1133950"/>
              <a:gd name="connsiteX3" fmla="*/ 0 w 3101546"/>
              <a:gd name="connsiteY3" fmla="*/ 1121593 h 1133950"/>
              <a:gd name="connsiteX4" fmla="*/ 0 w 3101546"/>
              <a:gd name="connsiteY4" fmla="*/ 0 h 113395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21593 h 1164760"/>
              <a:gd name="connsiteX4" fmla="*/ 0 w 3101546"/>
              <a:gd name="connsiteY4" fmla="*/ 0 h 116476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52403 h 1164760"/>
              <a:gd name="connsiteX4" fmla="*/ 0 w 3101546"/>
              <a:gd name="connsiteY4" fmla="*/ 0 h 1164760"/>
              <a:gd name="connsiteX0" fmla="*/ 0 w 3101546"/>
              <a:gd name="connsiteY0" fmla="*/ 0 h 1167808"/>
              <a:gd name="connsiteX1" fmla="*/ 3101546 w 3101546"/>
              <a:gd name="connsiteY1" fmla="*/ 0 h 1167808"/>
              <a:gd name="connsiteX2" fmla="*/ 2832544 w 3101546"/>
              <a:gd name="connsiteY2" fmla="*/ 1164760 h 1167808"/>
              <a:gd name="connsiteX3" fmla="*/ 0 w 3101546"/>
              <a:gd name="connsiteY3" fmla="*/ 1167808 h 1167808"/>
              <a:gd name="connsiteX4" fmla="*/ 0 w 3101546"/>
              <a:gd name="connsiteY4" fmla="*/ 0 h 116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46" h="1167808">
                <a:moveTo>
                  <a:pt x="0" y="0"/>
                </a:moveTo>
                <a:lnTo>
                  <a:pt x="3101546" y="0"/>
                </a:lnTo>
                <a:lnTo>
                  <a:pt x="2832544" y="1164760"/>
                </a:lnTo>
                <a:lnTo>
                  <a:pt x="0" y="11678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A8F7E20-13A0-4C64-9B86-86C5F3DBF3FD}"/>
              </a:ext>
            </a:extLst>
          </p:cNvPr>
          <p:cNvSpPr/>
          <p:nvPr/>
        </p:nvSpPr>
        <p:spPr>
          <a:xfrm>
            <a:off x="-245980" y="-14377"/>
            <a:ext cx="4935682" cy="936725"/>
          </a:xfrm>
          <a:custGeom>
            <a:avLst/>
            <a:gdLst>
              <a:gd name="connsiteX0" fmla="*/ 0 w 3101546"/>
              <a:gd name="connsiteY0" fmla="*/ 0 h 1121593"/>
              <a:gd name="connsiteX1" fmla="*/ 3101546 w 3101546"/>
              <a:gd name="connsiteY1" fmla="*/ 0 h 1121593"/>
              <a:gd name="connsiteX2" fmla="*/ 3101546 w 3101546"/>
              <a:gd name="connsiteY2" fmla="*/ 1121593 h 1121593"/>
              <a:gd name="connsiteX3" fmla="*/ 0 w 3101546"/>
              <a:gd name="connsiteY3" fmla="*/ 1121593 h 1121593"/>
              <a:gd name="connsiteX4" fmla="*/ 0 w 3101546"/>
              <a:gd name="connsiteY4" fmla="*/ 0 h 1121593"/>
              <a:gd name="connsiteX0" fmla="*/ 0 w 3101546"/>
              <a:gd name="connsiteY0" fmla="*/ 0 h 1133950"/>
              <a:gd name="connsiteX1" fmla="*/ 3101546 w 3101546"/>
              <a:gd name="connsiteY1" fmla="*/ 0 h 1133950"/>
              <a:gd name="connsiteX2" fmla="*/ 2471351 w 3101546"/>
              <a:gd name="connsiteY2" fmla="*/ 1133950 h 1133950"/>
              <a:gd name="connsiteX3" fmla="*/ 0 w 3101546"/>
              <a:gd name="connsiteY3" fmla="*/ 1121593 h 1133950"/>
              <a:gd name="connsiteX4" fmla="*/ 0 w 3101546"/>
              <a:gd name="connsiteY4" fmla="*/ 0 h 113395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21593 h 1164760"/>
              <a:gd name="connsiteX4" fmla="*/ 0 w 3101546"/>
              <a:gd name="connsiteY4" fmla="*/ 0 h 1164760"/>
              <a:gd name="connsiteX0" fmla="*/ 0 w 3101546"/>
              <a:gd name="connsiteY0" fmla="*/ 0 h 1164760"/>
              <a:gd name="connsiteX1" fmla="*/ 3101546 w 3101546"/>
              <a:gd name="connsiteY1" fmla="*/ 0 h 1164760"/>
              <a:gd name="connsiteX2" fmla="*/ 2832544 w 3101546"/>
              <a:gd name="connsiteY2" fmla="*/ 1164760 h 1164760"/>
              <a:gd name="connsiteX3" fmla="*/ 0 w 3101546"/>
              <a:gd name="connsiteY3" fmla="*/ 1152403 h 1164760"/>
              <a:gd name="connsiteX4" fmla="*/ 0 w 3101546"/>
              <a:gd name="connsiteY4" fmla="*/ 0 h 1164760"/>
              <a:gd name="connsiteX0" fmla="*/ 0 w 3101546"/>
              <a:gd name="connsiteY0" fmla="*/ 0 h 1167808"/>
              <a:gd name="connsiteX1" fmla="*/ 3101546 w 3101546"/>
              <a:gd name="connsiteY1" fmla="*/ 0 h 1167808"/>
              <a:gd name="connsiteX2" fmla="*/ 2832544 w 3101546"/>
              <a:gd name="connsiteY2" fmla="*/ 1164760 h 1167808"/>
              <a:gd name="connsiteX3" fmla="*/ 0 w 3101546"/>
              <a:gd name="connsiteY3" fmla="*/ 1167808 h 1167808"/>
              <a:gd name="connsiteX4" fmla="*/ 0 w 3101546"/>
              <a:gd name="connsiteY4" fmla="*/ 0 h 116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46" h="1167808">
                <a:moveTo>
                  <a:pt x="0" y="0"/>
                </a:moveTo>
                <a:lnTo>
                  <a:pt x="3101546" y="0"/>
                </a:lnTo>
                <a:lnTo>
                  <a:pt x="2832544" y="1164760"/>
                </a:lnTo>
                <a:lnTo>
                  <a:pt x="0" y="11678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7839A-0D4E-164F-B04F-662B12FB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38" y="0"/>
            <a:ext cx="7772328" cy="927100"/>
          </a:xfrm>
        </p:spPr>
        <p:txBody>
          <a:bodyPr>
            <a:noAutofit/>
          </a:bodyPr>
          <a:lstStyle/>
          <a:p>
            <a:r>
              <a:rPr lang="en-US" sz="3200" b="0">
                <a:latin typeface="Kobenhavn Sans"/>
              </a:rPr>
              <a:t>Platinum Service – Ecosystem Explained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868B133-ECEE-465F-AE08-4E3BE5596468}"/>
              </a:ext>
            </a:extLst>
          </p:cNvPr>
          <p:cNvSpPr txBox="1">
            <a:spLocks/>
          </p:cNvSpPr>
          <p:nvPr/>
        </p:nvSpPr>
        <p:spPr>
          <a:xfrm>
            <a:off x="-2528966" y="1472373"/>
            <a:ext cx="5747008" cy="4505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800">
              <a:solidFill>
                <a:schemeClr val="bg2"/>
              </a:solidFill>
              <a:latin typeface="Kobenhavn Sans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bg2"/>
              </a:solidFill>
              <a:latin typeface="Kobenhavn Sans"/>
            </a:endParaRPr>
          </a:p>
          <a:p>
            <a:pPr>
              <a:lnSpc>
                <a:spcPct val="100000"/>
              </a:lnSpc>
            </a:pPr>
            <a:endParaRPr lang="en-US" sz="2800">
              <a:solidFill>
                <a:schemeClr val="bg2"/>
              </a:solidFill>
              <a:latin typeface="Kobenhavn San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807789-4439-4DC6-8E95-794EC7D85B3A}"/>
              </a:ext>
            </a:extLst>
          </p:cNvPr>
          <p:cNvSpPr txBox="1">
            <a:spLocks/>
          </p:cNvSpPr>
          <p:nvPr/>
        </p:nvSpPr>
        <p:spPr>
          <a:xfrm>
            <a:off x="6168080" y="2647809"/>
            <a:ext cx="9516291" cy="3643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2"/>
                </a:solidFill>
                <a:latin typeface="Kobenhavn Sans"/>
              </a:rPr>
              <a:t>10 years of Clean Opinions from outside auditor</a:t>
            </a:r>
            <a:endParaRPr lang="en-US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2000">
              <a:solidFill>
                <a:schemeClr val="bg2"/>
              </a:solidFill>
              <a:latin typeface="Kobenhavn Sans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2"/>
                </a:solidFill>
                <a:latin typeface="Kobenhavn Sans"/>
              </a:rPr>
              <a:t>99.5% payroll and invoicing accuracy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2000">
              <a:solidFill>
                <a:schemeClr val="bg2"/>
              </a:solidFill>
              <a:latin typeface="Kobenhavn Sans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2"/>
                </a:solidFill>
                <a:latin typeface="Kobenhavn Sans"/>
              </a:rPr>
              <a:t/>
            </a:r>
            <a:br>
              <a:rPr lang="en-US" sz="2000">
                <a:solidFill>
                  <a:schemeClr val="bg2"/>
                </a:solidFill>
                <a:latin typeface="Kobenhavn Sans"/>
              </a:rPr>
            </a:br>
            <a:r>
              <a:rPr lang="en-US" sz="2000">
                <a:solidFill>
                  <a:schemeClr val="bg2"/>
                </a:solidFill>
                <a:latin typeface="Kobenhavn Sans"/>
              </a:rPr>
              <a:t>Avg monthly DSO of 28 days</a:t>
            </a:r>
            <a:endParaRPr lang="en-US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sz="2000">
              <a:solidFill>
                <a:schemeClr val="bg2"/>
              </a:solidFill>
              <a:latin typeface="Kobenhavn Sans"/>
            </a:endParaRPr>
          </a:p>
        </p:txBody>
      </p:sp>
    </p:spTree>
    <p:extLst>
      <p:ext uri="{BB962C8B-B14F-4D97-AF65-F5344CB8AC3E}">
        <p14:creationId xmlns:p14="http://schemas.microsoft.com/office/powerpoint/2010/main" val="4587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4FF4A55F-EA8A-B745-BD84-178798265B9D}"/>
              </a:ext>
            </a:extLst>
          </p:cNvPr>
          <p:cNvSpPr/>
          <p:nvPr/>
        </p:nvSpPr>
        <p:spPr>
          <a:xfrm>
            <a:off x="0" y="1"/>
            <a:ext cx="5586610" cy="687088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0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70375C5A-A0E2-DC4E-B137-DA23AC9E9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67DDEF-143B-884A-A79A-5648E1368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8080" y="1124544"/>
            <a:ext cx="6300590" cy="51389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Strong, Tenured Management ​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Diligence around who we hire​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Dedication to training ​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Responsive, Centralized Recruiting Structure​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  <a:latin typeface="Kobenhavn Sans"/>
              </a:rPr>
              <a:t>Efficient Administration </a:t>
            </a:r>
            <a:endParaRPr lang="en-US" sz="2400">
              <a:solidFill>
                <a:schemeClr val="bg2"/>
              </a:solidFill>
            </a:endParaRP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Accuracy  and Operational Excellence​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Business Development Strategy 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Based on Partnership and Growth​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>
                <a:solidFill>
                  <a:schemeClr val="bg2"/>
                </a:solidFill>
              </a:rPr>
              <a:t>An Inclusive and Diverse Culture</a:t>
            </a:r>
          </a:p>
          <a:p>
            <a:pPr marL="342900" indent="-342900" fontAlgn="base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en-US" sz="2400">
              <a:solidFill>
                <a:schemeClr val="bg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en-US" sz="2400">
              <a:solidFill>
                <a:schemeClr val="bg2"/>
              </a:solidFill>
              <a:latin typeface="Kobenhavn Sans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ü"/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F95F9E-8269-6F40-96E7-171B3965CDD5}"/>
              </a:ext>
            </a:extLst>
          </p:cNvPr>
          <p:cNvSpPr txBox="1">
            <a:spLocks/>
          </p:cNvSpPr>
          <p:nvPr/>
        </p:nvSpPr>
        <p:spPr>
          <a:xfrm>
            <a:off x="961980" y="710512"/>
            <a:ext cx="4624630" cy="3295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Kobenhavn Sans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3600" b="0" dirty="0"/>
              <a:t>The Parker </a:t>
            </a:r>
          </a:p>
          <a:p>
            <a:r>
              <a:rPr lang="en-US" sz="3600" b="0" dirty="0">
                <a:latin typeface="Kobenhavn Sans"/>
              </a:rPr>
              <a:t>Difference:</a:t>
            </a:r>
            <a:endParaRPr lang="en-US" sz="3600" b="0" dirty="0"/>
          </a:p>
          <a:p>
            <a:r>
              <a:rPr lang="en-US" sz="3600" b="0" dirty="0">
                <a:latin typeface="Kobenhavn Sans"/>
              </a:rPr>
              <a:t>Results 40 years </a:t>
            </a:r>
          </a:p>
          <a:p>
            <a:r>
              <a:rPr lang="en-US" sz="3600" b="0" dirty="0">
                <a:latin typeface="Kobenhavn Sans"/>
              </a:rPr>
              <a:t>in </a:t>
            </a:r>
            <a:r>
              <a:rPr lang="en-US" sz="3600" b="0" dirty="0"/>
              <a:t>the making</a:t>
            </a:r>
          </a:p>
          <a:p>
            <a:endParaRPr lang="en-US" sz="3600" b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82E9A9D-7F60-E84C-86B6-5BF27FBEBD0F}"/>
              </a:ext>
            </a:extLst>
          </p:cNvPr>
          <p:cNvSpPr/>
          <p:nvPr/>
        </p:nvSpPr>
        <p:spPr>
          <a:xfrm>
            <a:off x="-19355" y="0"/>
            <a:ext cx="1134171" cy="20543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  <a:gd name="connsiteX0" fmla="*/ 95737 w 6191737"/>
              <a:gd name="connsiteY0" fmla="*/ 0 h 10277930"/>
              <a:gd name="connsiteX1" fmla="*/ 6191737 w 6191737"/>
              <a:gd name="connsiteY1" fmla="*/ 0 h 10277930"/>
              <a:gd name="connsiteX2" fmla="*/ 0 w 6191737"/>
              <a:gd name="connsiteY2" fmla="*/ 10277930 h 10277930"/>
              <a:gd name="connsiteX3" fmla="*/ 95737 w 6191737"/>
              <a:gd name="connsiteY3" fmla="*/ 6858000 h 10277930"/>
              <a:gd name="connsiteX4" fmla="*/ 95737 w 6191737"/>
              <a:gd name="connsiteY4" fmla="*/ 0 h 102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1737" h="10277930">
                <a:moveTo>
                  <a:pt x="95737" y="0"/>
                </a:moveTo>
                <a:lnTo>
                  <a:pt x="6191737" y="0"/>
                </a:lnTo>
                <a:lnTo>
                  <a:pt x="0" y="10277930"/>
                </a:lnTo>
                <a:lnTo>
                  <a:pt x="95737" y="6858000"/>
                </a:lnTo>
                <a:lnTo>
                  <a:pt x="957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8EB1AE6-EE94-CF43-BAE4-F8043C4FC0BF}"/>
              </a:ext>
            </a:extLst>
          </p:cNvPr>
          <p:cNvSpPr/>
          <p:nvPr/>
        </p:nvSpPr>
        <p:spPr>
          <a:xfrm>
            <a:off x="548621" y="3489678"/>
            <a:ext cx="3509812" cy="4316661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  <a:gd name="connsiteX0" fmla="*/ 4168789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4168789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4168789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4168789" y="0"/>
                </a:lnTo>
                <a:close/>
              </a:path>
            </a:pathLst>
          </a:cu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0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0014D02-F74B-4A81-A8A8-3DF4BD7B8D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19" y="908966"/>
            <a:ext cx="6927195" cy="51953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4FF4A55F-EA8A-B745-BD84-178798265B9D}"/>
              </a:ext>
            </a:extLst>
          </p:cNvPr>
          <p:cNvSpPr/>
          <p:nvPr/>
        </p:nvSpPr>
        <p:spPr>
          <a:xfrm>
            <a:off x="0" y="1"/>
            <a:ext cx="5586610" cy="687088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0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70375C5A-A0E2-DC4E-B137-DA23AC9E9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F95F9E-8269-6F40-96E7-171B3965CDD5}"/>
              </a:ext>
            </a:extLst>
          </p:cNvPr>
          <p:cNvSpPr txBox="1">
            <a:spLocks/>
          </p:cNvSpPr>
          <p:nvPr/>
        </p:nvSpPr>
        <p:spPr>
          <a:xfrm>
            <a:off x="961980" y="710512"/>
            <a:ext cx="4624630" cy="3295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Kobenhavn Sans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3600" b="0" dirty="0"/>
              <a:t>We did it!  </a:t>
            </a:r>
          </a:p>
          <a:p>
            <a:r>
              <a:rPr lang="en-US" sz="3600" b="0" dirty="0"/>
              <a:t>THE BHAG</a:t>
            </a:r>
          </a:p>
          <a:p>
            <a:endParaRPr lang="en-US" sz="3600" b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82E9A9D-7F60-E84C-86B6-5BF27FBEBD0F}"/>
              </a:ext>
            </a:extLst>
          </p:cNvPr>
          <p:cNvSpPr/>
          <p:nvPr/>
        </p:nvSpPr>
        <p:spPr>
          <a:xfrm>
            <a:off x="-19355" y="0"/>
            <a:ext cx="1134171" cy="20543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  <a:gd name="connsiteX0" fmla="*/ 95737 w 6191737"/>
              <a:gd name="connsiteY0" fmla="*/ 0 h 10277930"/>
              <a:gd name="connsiteX1" fmla="*/ 6191737 w 6191737"/>
              <a:gd name="connsiteY1" fmla="*/ 0 h 10277930"/>
              <a:gd name="connsiteX2" fmla="*/ 0 w 6191737"/>
              <a:gd name="connsiteY2" fmla="*/ 10277930 h 10277930"/>
              <a:gd name="connsiteX3" fmla="*/ 95737 w 6191737"/>
              <a:gd name="connsiteY3" fmla="*/ 6858000 h 10277930"/>
              <a:gd name="connsiteX4" fmla="*/ 95737 w 6191737"/>
              <a:gd name="connsiteY4" fmla="*/ 0 h 102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1737" h="10277930">
                <a:moveTo>
                  <a:pt x="95737" y="0"/>
                </a:moveTo>
                <a:lnTo>
                  <a:pt x="6191737" y="0"/>
                </a:lnTo>
                <a:lnTo>
                  <a:pt x="0" y="10277930"/>
                </a:lnTo>
                <a:lnTo>
                  <a:pt x="95737" y="6858000"/>
                </a:lnTo>
                <a:lnTo>
                  <a:pt x="957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8EB1AE6-EE94-CF43-BAE4-F8043C4FC0BF}"/>
              </a:ext>
            </a:extLst>
          </p:cNvPr>
          <p:cNvSpPr/>
          <p:nvPr/>
        </p:nvSpPr>
        <p:spPr>
          <a:xfrm>
            <a:off x="1114816" y="2554220"/>
            <a:ext cx="3509812" cy="4316661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  <a:gd name="connsiteX0" fmla="*/ 4168789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4168789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4168789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4168789" y="0"/>
                </a:lnTo>
                <a:close/>
              </a:path>
            </a:pathLst>
          </a:cu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8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2632AB-2B26-C248-9994-7BA17AA7C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6E5CE9-96A0-AA43-B78F-75FF75936B9C}"/>
              </a:ext>
            </a:extLst>
          </p:cNvPr>
          <p:cNvSpPr txBox="1">
            <a:spLocks/>
          </p:cNvSpPr>
          <p:nvPr/>
        </p:nvSpPr>
        <p:spPr>
          <a:xfrm>
            <a:off x="2085975" y="3604364"/>
            <a:ext cx="7966943" cy="11009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Kobenhavn Sans"/>
              </a:rPr>
              <a:t>Thank You</a:t>
            </a:r>
          </a:p>
          <a:p>
            <a:r>
              <a:rPr lang="en-US" sz="4000" dirty="0">
                <a:solidFill>
                  <a:schemeClr val="bg1"/>
                </a:solidFill>
                <a:latin typeface="Kobenhavn Sans"/>
              </a:rPr>
              <a:t>Questions?​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AFF97-C313-F34B-854F-7D65AA9107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0" y="2463800"/>
            <a:ext cx="990600" cy="9652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5C14BC5-3C68-624C-9A0E-23DABCD507B7}"/>
              </a:ext>
            </a:extLst>
          </p:cNvPr>
          <p:cNvSpPr/>
          <p:nvPr/>
        </p:nvSpPr>
        <p:spPr>
          <a:xfrm>
            <a:off x="-19355" y="0"/>
            <a:ext cx="1134171" cy="20543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  <a:gd name="connsiteX0" fmla="*/ 95737 w 6191737"/>
              <a:gd name="connsiteY0" fmla="*/ 0 h 10277930"/>
              <a:gd name="connsiteX1" fmla="*/ 6191737 w 6191737"/>
              <a:gd name="connsiteY1" fmla="*/ 0 h 10277930"/>
              <a:gd name="connsiteX2" fmla="*/ 0 w 6191737"/>
              <a:gd name="connsiteY2" fmla="*/ 10277930 h 10277930"/>
              <a:gd name="connsiteX3" fmla="*/ 95737 w 6191737"/>
              <a:gd name="connsiteY3" fmla="*/ 6858000 h 10277930"/>
              <a:gd name="connsiteX4" fmla="*/ 95737 w 6191737"/>
              <a:gd name="connsiteY4" fmla="*/ 0 h 102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1737" h="10277930">
                <a:moveTo>
                  <a:pt x="95737" y="0"/>
                </a:moveTo>
                <a:lnTo>
                  <a:pt x="6191737" y="0"/>
                </a:lnTo>
                <a:lnTo>
                  <a:pt x="0" y="10277930"/>
                </a:lnTo>
                <a:lnTo>
                  <a:pt x="95737" y="6858000"/>
                </a:lnTo>
                <a:lnTo>
                  <a:pt x="957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1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2632AB-2B26-C248-9994-7BA17AA7C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6E5CE9-96A0-AA43-B78F-75FF75936B9C}"/>
              </a:ext>
            </a:extLst>
          </p:cNvPr>
          <p:cNvSpPr txBox="1">
            <a:spLocks/>
          </p:cNvSpPr>
          <p:nvPr/>
        </p:nvSpPr>
        <p:spPr>
          <a:xfrm>
            <a:off x="2152650" y="3604364"/>
            <a:ext cx="7900268" cy="11009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Kobenhavn Sans"/>
              </a:rPr>
              <a:t>Parker’s Recipe for Success –         </a:t>
            </a:r>
          </a:p>
          <a:p>
            <a:r>
              <a:rPr lang="en-US" sz="4000" dirty="0">
                <a:solidFill>
                  <a:schemeClr val="bg1"/>
                </a:solidFill>
                <a:latin typeface="Kobenhavn Sans"/>
              </a:rPr>
              <a:t>A Cultural Perspective​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AFF97-C313-F34B-854F-7D65AA9107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0" y="2463800"/>
            <a:ext cx="990600" cy="9652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5C14BC5-3C68-624C-9A0E-23DABCD507B7}"/>
              </a:ext>
            </a:extLst>
          </p:cNvPr>
          <p:cNvSpPr/>
          <p:nvPr/>
        </p:nvSpPr>
        <p:spPr>
          <a:xfrm>
            <a:off x="-19355" y="0"/>
            <a:ext cx="1134171" cy="20543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  <a:gd name="connsiteX0" fmla="*/ 95737 w 6191737"/>
              <a:gd name="connsiteY0" fmla="*/ 0 h 10277930"/>
              <a:gd name="connsiteX1" fmla="*/ 6191737 w 6191737"/>
              <a:gd name="connsiteY1" fmla="*/ 0 h 10277930"/>
              <a:gd name="connsiteX2" fmla="*/ 0 w 6191737"/>
              <a:gd name="connsiteY2" fmla="*/ 10277930 h 10277930"/>
              <a:gd name="connsiteX3" fmla="*/ 95737 w 6191737"/>
              <a:gd name="connsiteY3" fmla="*/ 6858000 h 10277930"/>
              <a:gd name="connsiteX4" fmla="*/ 95737 w 6191737"/>
              <a:gd name="connsiteY4" fmla="*/ 0 h 102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1737" h="10277930">
                <a:moveTo>
                  <a:pt x="95737" y="0"/>
                </a:moveTo>
                <a:lnTo>
                  <a:pt x="6191737" y="0"/>
                </a:lnTo>
                <a:lnTo>
                  <a:pt x="0" y="10277930"/>
                </a:lnTo>
                <a:lnTo>
                  <a:pt x="95737" y="6858000"/>
                </a:lnTo>
                <a:lnTo>
                  <a:pt x="9573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3F5312-7E94-435A-A5E0-F20383C2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1"/>
            <a:ext cx="4178808" cy="933818"/>
          </a:xfrm>
        </p:spPr>
        <p:txBody>
          <a:bodyPr/>
          <a:lstStyle/>
          <a:p>
            <a:r>
              <a:rPr lang="en-US" sz="3600" b="0" dirty="0"/>
              <a:t>Some Culture Trivia: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18936ED-E50D-5E4F-9975-B3F58F2F47DB}"/>
              </a:ext>
            </a:extLst>
          </p:cNvPr>
          <p:cNvSpPr txBox="1">
            <a:spLocks/>
          </p:cNvSpPr>
          <p:nvPr/>
        </p:nvSpPr>
        <p:spPr>
          <a:xfrm>
            <a:off x="515484" y="2888652"/>
            <a:ext cx="2526536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300" dirty="0">
              <a:latin typeface="Kobenhavn Sans"/>
            </a:endParaRPr>
          </a:p>
          <a:p>
            <a:pPr>
              <a:lnSpc>
                <a:spcPct val="110000"/>
              </a:lnSpc>
            </a:pPr>
            <a:endParaRPr lang="en-US" sz="1300" dirty="0">
              <a:latin typeface="Kobenhavn San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D45DC22-B0E2-4940-8308-5823F4ED836D}"/>
              </a:ext>
            </a:extLst>
          </p:cNvPr>
          <p:cNvSpPr txBox="1">
            <a:spLocks/>
          </p:cNvSpPr>
          <p:nvPr/>
        </p:nvSpPr>
        <p:spPr>
          <a:xfrm>
            <a:off x="3212447" y="1918622"/>
            <a:ext cx="2948863" cy="756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309D291-9280-EF4F-994D-9B549726241D}"/>
              </a:ext>
            </a:extLst>
          </p:cNvPr>
          <p:cNvSpPr txBox="1">
            <a:spLocks/>
          </p:cNvSpPr>
          <p:nvPr/>
        </p:nvSpPr>
        <p:spPr>
          <a:xfrm>
            <a:off x="6271692" y="2889279"/>
            <a:ext cx="2629708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4642CB-7953-E943-85D4-5FF956587EB3}"/>
              </a:ext>
            </a:extLst>
          </p:cNvPr>
          <p:cNvSpPr txBox="1">
            <a:spLocks/>
          </p:cNvSpPr>
          <p:nvPr/>
        </p:nvSpPr>
        <p:spPr>
          <a:xfrm>
            <a:off x="9046599" y="1920177"/>
            <a:ext cx="2727142" cy="7560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FC43CA-709A-7340-A511-504CB9378380}"/>
              </a:ext>
            </a:extLst>
          </p:cNvPr>
          <p:cNvSpPr txBox="1">
            <a:spLocks/>
          </p:cNvSpPr>
          <p:nvPr/>
        </p:nvSpPr>
        <p:spPr>
          <a:xfrm>
            <a:off x="9046599" y="2879949"/>
            <a:ext cx="2629708" cy="3509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300" dirty="0"/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39AB2451-8C0B-F241-985A-0E93FBE4C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E4212-1F28-4C6B-9367-7F55168E4C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89" y="173420"/>
            <a:ext cx="4178808" cy="6091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F83EF-C9E8-4020-9F12-CA65C0CFCCA4}"/>
              </a:ext>
            </a:extLst>
          </p:cNvPr>
          <p:cNvSpPr txBox="1"/>
          <p:nvPr/>
        </p:nvSpPr>
        <p:spPr>
          <a:xfrm>
            <a:off x="1038225" y="2362200"/>
            <a:ext cx="356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How much more productive are happy people at work?</a:t>
            </a:r>
          </a:p>
        </p:txBody>
      </p:sp>
    </p:spTree>
    <p:extLst>
      <p:ext uri="{BB962C8B-B14F-4D97-AF65-F5344CB8AC3E}">
        <p14:creationId xmlns:p14="http://schemas.microsoft.com/office/powerpoint/2010/main" val="2851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3F5312-7E94-435A-A5E0-F20383C2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1"/>
            <a:ext cx="4178808" cy="933818"/>
          </a:xfrm>
        </p:spPr>
        <p:txBody>
          <a:bodyPr/>
          <a:lstStyle/>
          <a:p>
            <a:r>
              <a:rPr lang="en-US" sz="3600" b="0" dirty="0"/>
              <a:t>Some Culture Trivia: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18936ED-E50D-5E4F-9975-B3F58F2F47DB}"/>
              </a:ext>
            </a:extLst>
          </p:cNvPr>
          <p:cNvSpPr txBox="1">
            <a:spLocks/>
          </p:cNvSpPr>
          <p:nvPr/>
        </p:nvSpPr>
        <p:spPr>
          <a:xfrm>
            <a:off x="515484" y="2888652"/>
            <a:ext cx="2526536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300" dirty="0">
              <a:latin typeface="Kobenhavn Sans"/>
            </a:endParaRPr>
          </a:p>
          <a:p>
            <a:pPr>
              <a:lnSpc>
                <a:spcPct val="110000"/>
              </a:lnSpc>
            </a:pPr>
            <a:endParaRPr lang="en-US" sz="1300" dirty="0">
              <a:latin typeface="Kobenhavn San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D45DC22-B0E2-4940-8308-5823F4ED836D}"/>
              </a:ext>
            </a:extLst>
          </p:cNvPr>
          <p:cNvSpPr txBox="1">
            <a:spLocks/>
          </p:cNvSpPr>
          <p:nvPr/>
        </p:nvSpPr>
        <p:spPr>
          <a:xfrm>
            <a:off x="3212447" y="1918622"/>
            <a:ext cx="2948863" cy="756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309D291-9280-EF4F-994D-9B549726241D}"/>
              </a:ext>
            </a:extLst>
          </p:cNvPr>
          <p:cNvSpPr txBox="1">
            <a:spLocks/>
          </p:cNvSpPr>
          <p:nvPr/>
        </p:nvSpPr>
        <p:spPr>
          <a:xfrm>
            <a:off x="6271692" y="2889279"/>
            <a:ext cx="2629708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4642CB-7953-E943-85D4-5FF956587EB3}"/>
              </a:ext>
            </a:extLst>
          </p:cNvPr>
          <p:cNvSpPr txBox="1">
            <a:spLocks/>
          </p:cNvSpPr>
          <p:nvPr/>
        </p:nvSpPr>
        <p:spPr>
          <a:xfrm>
            <a:off x="9046599" y="1920177"/>
            <a:ext cx="2727142" cy="7560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FC43CA-709A-7340-A511-504CB9378380}"/>
              </a:ext>
            </a:extLst>
          </p:cNvPr>
          <p:cNvSpPr txBox="1">
            <a:spLocks/>
          </p:cNvSpPr>
          <p:nvPr/>
        </p:nvSpPr>
        <p:spPr>
          <a:xfrm>
            <a:off x="9046599" y="2879949"/>
            <a:ext cx="2629708" cy="3509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300" dirty="0"/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39AB2451-8C0B-F241-985A-0E93FBE4C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F83EF-C9E8-4020-9F12-CA65C0CFCCA4}"/>
              </a:ext>
            </a:extLst>
          </p:cNvPr>
          <p:cNvSpPr txBox="1"/>
          <p:nvPr/>
        </p:nvSpPr>
        <p:spPr>
          <a:xfrm>
            <a:off x="1038225" y="2362200"/>
            <a:ext cx="3562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Companies with happy employees experience what percentage increase in financial performance over their competition?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C1315-0D29-48F6-A1BF-C150C4C7D8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354" y="1017061"/>
            <a:ext cx="5898391" cy="48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3F5312-7E94-435A-A5E0-F20383C2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1"/>
            <a:ext cx="4178808" cy="933818"/>
          </a:xfrm>
        </p:spPr>
        <p:txBody>
          <a:bodyPr/>
          <a:lstStyle/>
          <a:p>
            <a:r>
              <a:rPr lang="en-US" sz="3600" b="0" dirty="0"/>
              <a:t>A Little Bit About Me: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C18936ED-E50D-5E4F-9975-B3F58F2F47DB}"/>
              </a:ext>
            </a:extLst>
          </p:cNvPr>
          <p:cNvSpPr txBox="1">
            <a:spLocks/>
          </p:cNvSpPr>
          <p:nvPr/>
        </p:nvSpPr>
        <p:spPr>
          <a:xfrm>
            <a:off x="515484" y="2888652"/>
            <a:ext cx="2526536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300" dirty="0">
              <a:latin typeface="Kobenhavn Sans"/>
            </a:endParaRPr>
          </a:p>
          <a:p>
            <a:pPr>
              <a:lnSpc>
                <a:spcPct val="110000"/>
              </a:lnSpc>
            </a:pPr>
            <a:endParaRPr lang="en-US" sz="1300" dirty="0">
              <a:latin typeface="Kobenhavn San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D45DC22-B0E2-4940-8308-5823F4ED836D}"/>
              </a:ext>
            </a:extLst>
          </p:cNvPr>
          <p:cNvSpPr txBox="1">
            <a:spLocks/>
          </p:cNvSpPr>
          <p:nvPr/>
        </p:nvSpPr>
        <p:spPr>
          <a:xfrm>
            <a:off x="3212447" y="1918622"/>
            <a:ext cx="2948863" cy="756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  <a:latin typeface="Kobenhavn Sans"/>
              </a:rPr>
              <a:t>Katy Riley, SVP </a:t>
            </a:r>
            <a:r>
              <a:rPr lang="en-US"/>
              <a:t/>
            </a:r>
            <a:br>
              <a:rPr lang="en-US"/>
            </a:br>
            <a:r>
              <a:rPr lang="en-US">
                <a:solidFill>
                  <a:schemeClr val="accent1"/>
                </a:solidFill>
                <a:latin typeface="Kobenhavn Sans"/>
              </a:rPr>
              <a:t>Finance &amp; Administration</a:t>
            </a:r>
          </a:p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616B2594-D59E-9541-BBDA-CC6EC719FD38}"/>
              </a:ext>
            </a:extLst>
          </p:cNvPr>
          <p:cNvSpPr txBox="1">
            <a:spLocks/>
          </p:cNvSpPr>
          <p:nvPr/>
        </p:nvSpPr>
        <p:spPr>
          <a:xfrm>
            <a:off x="3212448" y="2889279"/>
            <a:ext cx="2761294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300">
                <a:latin typeface="Kobenhavn Sans"/>
              </a:rPr>
              <a:t>25 years of management  experience</a:t>
            </a:r>
          </a:p>
          <a:p>
            <a:pPr>
              <a:lnSpc>
                <a:spcPct val="100000"/>
              </a:lnSpc>
            </a:pPr>
            <a:r>
              <a:rPr lang="en-US" sz="1300">
                <a:latin typeface="Kobenhavn Sans"/>
              </a:rPr>
              <a:t>Both start-up and Fortune 100 sized companies</a:t>
            </a:r>
          </a:p>
          <a:p>
            <a:pPr>
              <a:lnSpc>
                <a:spcPct val="100000"/>
              </a:lnSpc>
            </a:pPr>
            <a:r>
              <a:rPr lang="en-US" sz="1300">
                <a:latin typeface="Kobenhavn Sans"/>
              </a:rPr>
              <a:t>Exec team member at Parker for over 10 years</a:t>
            </a:r>
          </a:p>
          <a:p>
            <a:pPr>
              <a:lnSpc>
                <a:spcPct val="100000"/>
              </a:lnSpc>
            </a:pPr>
            <a:r>
              <a:rPr lang="en-US" sz="1300">
                <a:latin typeface="Kobenhavn Sans"/>
              </a:rPr>
              <a:t>Manage the Finance, Accounting, Operations, IT and HR functions</a:t>
            </a:r>
            <a:endParaRPr lang="en-US" sz="1300"/>
          </a:p>
          <a:p>
            <a:pPr>
              <a:lnSpc>
                <a:spcPct val="100000"/>
              </a:lnSpc>
            </a:pPr>
            <a:r>
              <a:rPr lang="en-US" sz="1300">
                <a:latin typeface="Kobenhavn Sans"/>
              </a:rPr>
              <a:t>Corp. Culture Influencer &amp; Growth Driver</a:t>
            </a:r>
            <a:endParaRPr lang="en-US" sz="1300"/>
          </a:p>
          <a:p>
            <a:pPr>
              <a:lnSpc>
                <a:spcPct val="100000"/>
              </a:lnSpc>
            </a:pPr>
            <a:endParaRPr lang="en-US" sz="130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309D291-9280-EF4F-994D-9B549726241D}"/>
              </a:ext>
            </a:extLst>
          </p:cNvPr>
          <p:cNvSpPr txBox="1">
            <a:spLocks/>
          </p:cNvSpPr>
          <p:nvPr/>
        </p:nvSpPr>
        <p:spPr>
          <a:xfrm>
            <a:off x="6271692" y="2889279"/>
            <a:ext cx="2629708" cy="3509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E4642CB-7953-E943-85D4-5FF956587EB3}"/>
              </a:ext>
            </a:extLst>
          </p:cNvPr>
          <p:cNvSpPr txBox="1">
            <a:spLocks/>
          </p:cNvSpPr>
          <p:nvPr/>
        </p:nvSpPr>
        <p:spPr>
          <a:xfrm>
            <a:off x="9046599" y="1920177"/>
            <a:ext cx="2727142" cy="7560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FC43CA-709A-7340-A511-504CB9378380}"/>
              </a:ext>
            </a:extLst>
          </p:cNvPr>
          <p:cNvSpPr txBox="1">
            <a:spLocks/>
          </p:cNvSpPr>
          <p:nvPr/>
        </p:nvSpPr>
        <p:spPr>
          <a:xfrm>
            <a:off x="9046599" y="2879949"/>
            <a:ext cx="2629708" cy="3509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96A6B"/>
                </a:solidFill>
                <a:latin typeface="Kobenhavn Sans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00695E-05C6-C844-B69C-0E97EBAF4CF2}"/>
              </a:ext>
            </a:extLst>
          </p:cNvPr>
          <p:cNvSpPr/>
          <p:nvPr/>
        </p:nvSpPr>
        <p:spPr>
          <a:xfrm>
            <a:off x="3306231" y="2781365"/>
            <a:ext cx="64477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39AB2451-8C0B-F241-985A-0E93FBE4C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99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3F5312-7E94-435A-A5E0-F20383C2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1"/>
            <a:ext cx="4178808" cy="933818"/>
          </a:xfrm>
        </p:spPr>
        <p:txBody>
          <a:bodyPr/>
          <a:lstStyle/>
          <a:p>
            <a:pPr algn="ctr"/>
            <a:r>
              <a:rPr lang="en-US" sz="3600" b="0"/>
              <a:t>Agenda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12597C-8D91-4508-A2A4-689F60E92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9791" y="1427385"/>
            <a:ext cx="9982418" cy="57007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endParaRPr lang="en-US" dirty="0">
              <a:latin typeface="Kobenhavn Sans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Kobenhavn Sans"/>
              </a:rPr>
              <a:t>Parker's Chronological Evolution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Kobenhavn Sans"/>
              </a:rPr>
              <a:t>Parker 3.0 -  Our Journey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Kobenhavn Sans"/>
              </a:rPr>
              <a:t>Culture Values and Beliefs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latin typeface="Kobenhavn Sans"/>
              </a:rPr>
              <a:t>Parker's Platinum Service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latin typeface="Kobenhavn Sans"/>
              </a:rPr>
              <a:t>The Ecosystem &amp; Efficiency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>
                <a:latin typeface="Kobenhavn Sans"/>
              </a:rPr>
              <a:t>The Parker Difference </a:t>
            </a:r>
            <a:r>
              <a:rPr lang="en-US">
                <a:latin typeface="Kobenhavn Sans"/>
              </a:rPr>
              <a:t>&amp; End Results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5F0E74-47CA-4BD7-BA50-501D7207C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7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2AEFBE95-11AB-A346-98B4-3919CB72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1"/>
            <a:ext cx="4178808" cy="933818"/>
          </a:xfrm>
        </p:spPr>
        <p:txBody>
          <a:bodyPr/>
          <a:lstStyle/>
          <a:p>
            <a:r>
              <a:rPr lang="en-US" sz="3200" b="0">
                <a:latin typeface="Kobenhavn Sans"/>
              </a:rPr>
              <a:t>The Evolution of Parker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F4971A-B50C-4A31-BAB0-8F9A2CD0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1247774"/>
            <a:ext cx="11114926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6F6BD2-D743-45B5-BE9C-65E73ED0FEA4}"/>
              </a:ext>
            </a:extLst>
          </p:cNvPr>
          <p:cNvSpPr/>
          <p:nvPr/>
        </p:nvSpPr>
        <p:spPr>
          <a:xfrm>
            <a:off x="5849563" y="2100942"/>
            <a:ext cx="1509180" cy="5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64A37"/>
                </a:solidFill>
                <a:latin typeface="Kobenhavn Sans" panose="02000000000000000000" pitchFamily="50" charset="0"/>
              </a:rPr>
              <a:t>Top Client Secured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CF74C-653F-4FD2-A9D5-3FAE08212F06}"/>
              </a:ext>
            </a:extLst>
          </p:cNvPr>
          <p:cNvSpPr/>
          <p:nvPr/>
        </p:nvSpPr>
        <p:spPr>
          <a:xfrm>
            <a:off x="5508171" y="4071257"/>
            <a:ext cx="1066800" cy="5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58AF16-928E-43C4-A11C-C50B70CEC12D}"/>
              </a:ext>
            </a:extLst>
          </p:cNvPr>
          <p:cNvSpPr/>
          <p:nvPr/>
        </p:nvSpPr>
        <p:spPr>
          <a:xfrm>
            <a:off x="6291943" y="4940384"/>
            <a:ext cx="1509180" cy="774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45B6E6-677E-4850-A04E-9D1E1622EEFD}"/>
              </a:ext>
            </a:extLst>
          </p:cNvPr>
          <p:cNvSpPr/>
          <p:nvPr/>
        </p:nvSpPr>
        <p:spPr>
          <a:xfrm>
            <a:off x="8899978" y="4940384"/>
            <a:ext cx="1509180" cy="774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DC52F-811B-402F-ADC5-F9886631AE33}"/>
              </a:ext>
            </a:extLst>
          </p:cNvPr>
          <p:cNvSpPr/>
          <p:nvPr/>
        </p:nvSpPr>
        <p:spPr>
          <a:xfrm>
            <a:off x="5286981" y="4068350"/>
            <a:ext cx="1509180" cy="5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64A37"/>
                </a:solidFill>
                <a:latin typeface="Kobenhavn Sans" panose="02000000000000000000" pitchFamily="50" charset="0"/>
              </a:rPr>
              <a:t>Top Client Secured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451A78-3D90-47AB-BFC6-BE09DA3EB349}"/>
              </a:ext>
            </a:extLst>
          </p:cNvPr>
          <p:cNvSpPr/>
          <p:nvPr/>
        </p:nvSpPr>
        <p:spPr>
          <a:xfrm>
            <a:off x="6392930" y="4921518"/>
            <a:ext cx="1509180" cy="5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64A37"/>
                </a:solidFill>
                <a:latin typeface="Kobenhavn Sans" panose="02000000000000000000" pitchFamily="50" charset="0"/>
              </a:rPr>
              <a:t>Top Client Secured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5E9A6-B183-4AE5-9605-10626A9F0121}"/>
              </a:ext>
            </a:extLst>
          </p:cNvPr>
          <p:cNvSpPr/>
          <p:nvPr/>
        </p:nvSpPr>
        <p:spPr>
          <a:xfrm>
            <a:off x="8798991" y="4921518"/>
            <a:ext cx="1509180" cy="5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64A37"/>
                </a:solidFill>
                <a:latin typeface="Kobenhavn Sans" panose="02000000000000000000" pitchFamily="50" charset="0"/>
              </a:rPr>
              <a:t>Top Client Secured</a:t>
            </a:r>
          </a:p>
        </p:txBody>
      </p:sp>
    </p:spTree>
    <p:extLst>
      <p:ext uri="{BB962C8B-B14F-4D97-AF65-F5344CB8AC3E}">
        <p14:creationId xmlns:p14="http://schemas.microsoft.com/office/powerpoint/2010/main" val="370309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4FF4A55F-EA8A-B745-BD84-178798265B9D}"/>
              </a:ext>
            </a:extLst>
          </p:cNvPr>
          <p:cNvSpPr/>
          <p:nvPr/>
        </p:nvSpPr>
        <p:spPr>
          <a:xfrm>
            <a:off x="0" y="1"/>
            <a:ext cx="6096000" cy="687088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0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70375C5A-A0E2-DC4E-B137-DA23AC9E9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58375" y="6516948"/>
            <a:ext cx="2743200" cy="365125"/>
          </a:xfrm>
        </p:spPr>
        <p:txBody>
          <a:bodyPr/>
          <a:lstStyle/>
          <a:p>
            <a:fld id="{58BF9918-A535-F942-8C58-E7670BE65B8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4EE290C-7DB2-9749-A070-1AFBD29467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4" y="1666667"/>
            <a:ext cx="5475369" cy="3882335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DB005737-FD80-404C-B7EE-0E422ECF6869}"/>
              </a:ext>
            </a:extLst>
          </p:cNvPr>
          <p:cNvSpPr/>
          <p:nvPr/>
        </p:nvSpPr>
        <p:spPr>
          <a:xfrm>
            <a:off x="-2447" y="11193"/>
            <a:ext cx="6096000" cy="687088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0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67DDEF-143B-884A-A79A-5648E1368D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9413" y="2085781"/>
            <a:ext cx="4947933" cy="33980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>
                <a:solidFill>
                  <a:schemeClr val="accent1"/>
                </a:solidFill>
                <a:latin typeface="Kobenhavn Sans"/>
              </a:rPr>
              <a:t>The path to success was asking ourselves these questions:</a:t>
            </a:r>
            <a:endParaRPr lang="en-US">
              <a:solidFill>
                <a:schemeClr val="accent1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>
                <a:solidFill>
                  <a:schemeClr val="bg2"/>
                </a:solidFill>
                <a:latin typeface="Kobenhavn Sans"/>
              </a:rPr>
              <a:t>What can we do to increase our rate of growth?​</a:t>
            </a:r>
            <a:endParaRPr lang="en-US">
              <a:solidFill>
                <a:schemeClr val="bg2"/>
              </a:solidFill>
              <a:latin typeface="Kobenhavn Sans"/>
            </a:endParaRPr>
          </a:p>
          <a:p>
            <a:pPr fontAlgn="base">
              <a:lnSpc>
                <a:spcPct val="100000"/>
              </a:lnSpc>
              <a:spcBef>
                <a:spcPts val="1200"/>
              </a:spcBef>
            </a:pPr>
            <a:r>
              <a:rPr lang="en-US" sz="2400">
                <a:solidFill>
                  <a:schemeClr val="bg2"/>
                </a:solidFill>
                <a:latin typeface="Kobenhavn Sans"/>
              </a:rPr>
              <a:t>Do we have the staff that can scale?​</a:t>
            </a:r>
          </a:p>
          <a:p>
            <a:pPr fontAlgn="base">
              <a:lnSpc>
                <a:spcPct val="100000"/>
              </a:lnSpc>
              <a:spcBef>
                <a:spcPts val="1200"/>
              </a:spcBef>
            </a:pPr>
            <a:r>
              <a:rPr lang="en-US" sz="2400">
                <a:solidFill>
                  <a:schemeClr val="bg2"/>
                </a:solidFill>
                <a:latin typeface="Kobenhavn Sans"/>
              </a:rPr>
              <a:t>Do we have the infrastructure to support the vision?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>
                <a:solidFill>
                  <a:schemeClr val="bg2"/>
                </a:solidFill>
                <a:latin typeface="Kobenhavn Sans"/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FF95F9E-8269-6F40-96E7-171B3965CDD5}"/>
              </a:ext>
            </a:extLst>
          </p:cNvPr>
          <p:cNvSpPr txBox="1">
            <a:spLocks/>
          </p:cNvSpPr>
          <p:nvPr/>
        </p:nvSpPr>
        <p:spPr>
          <a:xfrm>
            <a:off x="511040" y="344788"/>
            <a:ext cx="4741679" cy="964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Kobenhavn Sans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3600" b="0">
                <a:latin typeface="Kobenhavn Sans"/>
              </a:rPr>
              <a:t>Parker 3.0 Current State</a:t>
            </a:r>
          </a:p>
        </p:txBody>
      </p:sp>
    </p:spTree>
    <p:extLst>
      <p:ext uri="{BB962C8B-B14F-4D97-AF65-F5344CB8AC3E}">
        <p14:creationId xmlns:p14="http://schemas.microsoft.com/office/powerpoint/2010/main" val="424375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FCF6AB-F604-B541-88EC-F977AE111C0A}"/>
              </a:ext>
            </a:extLst>
          </p:cNvPr>
          <p:cNvSpPr/>
          <p:nvPr/>
        </p:nvSpPr>
        <p:spPr>
          <a:xfrm>
            <a:off x="0" y="0"/>
            <a:ext cx="359305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CDD10-0BD2-468C-A226-B493675666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234" y="1026115"/>
            <a:ext cx="5293780" cy="5286438"/>
          </a:xfrm>
          <a:prstGeom prst="rect">
            <a:avLst/>
          </a:prstGeom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2CB02813-2141-EA46-AA13-90C50164A24E}"/>
              </a:ext>
            </a:extLst>
          </p:cNvPr>
          <p:cNvSpPr txBox="1">
            <a:spLocks/>
          </p:cNvSpPr>
          <p:nvPr/>
        </p:nvSpPr>
        <p:spPr>
          <a:xfrm>
            <a:off x="8258375" y="6516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chemeClr val="bg1"/>
                </a:solidFill>
                <a:latin typeface="Kobenhavn Sans SemiBold" panose="02000000000000000000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BF9918-A535-F942-8C58-E7670BE65B8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487DB12-D2E7-B24B-B129-BBA8280D8432}"/>
              </a:ext>
            </a:extLst>
          </p:cNvPr>
          <p:cNvSpPr/>
          <p:nvPr/>
        </p:nvSpPr>
        <p:spPr>
          <a:xfrm>
            <a:off x="3431723" y="435"/>
            <a:ext cx="4132168" cy="687088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79"/>
              <a:gd name="connsiteX1" fmla="*/ 6096000 w 6096000"/>
              <a:gd name="connsiteY1" fmla="*/ 0 h 6870879"/>
              <a:gd name="connsiteX2" fmla="*/ 2940676 w 6096000"/>
              <a:gd name="connsiteY2" fmla="*/ 6870879 h 6870879"/>
              <a:gd name="connsiteX3" fmla="*/ 0 w 6096000"/>
              <a:gd name="connsiteY3" fmla="*/ 6858000 h 6870879"/>
              <a:gd name="connsiteX4" fmla="*/ 0 w 6096000"/>
              <a:gd name="connsiteY4" fmla="*/ 0 h 6870879"/>
              <a:gd name="connsiteX0" fmla="*/ 0 w 6096000"/>
              <a:gd name="connsiteY0" fmla="*/ 0 h 6883758"/>
              <a:gd name="connsiteX1" fmla="*/ 6096000 w 6096000"/>
              <a:gd name="connsiteY1" fmla="*/ 0 h 6883758"/>
              <a:gd name="connsiteX2" fmla="*/ 2477037 w 6096000"/>
              <a:gd name="connsiteY2" fmla="*/ 6883758 h 6883758"/>
              <a:gd name="connsiteX3" fmla="*/ 0 w 6096000"/>
              <a:gd name="connsiteY3" fmla="*/ 6858000 h 6883758"/>
              <a:gd name="connsiteX4" fmla="*/ 0 w 6096000"/>
              <a:gd name="connsiteY4" fmla="*/ 0 h 6883758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845972 w 6096000"/>
              <a:gd name="connsiteY2" fmla="*/ 6626181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1949003 w 6096000"/>
              <a:gd name="connsiteY2" fmla="*/ 6845122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70880"/>
              <a:gd name="connsiteX1" fmla="*/ 6096000 w 6096000"/>
              <a:gd name="connsiteY1" fmla="*/ 0 h 6870880"/>
              <a:gd name="connsiteX2" fmla="*/ 1949003 w 6096000"/>
              <a:gd name="connsiteY2" fmla="*/ 6870880 h 6870880"/>
              <a:gd name="connsiteX3" fmla="*/ 0 w 6096000"/>
              <a:gd name="connsiteY3" fmla="*/ 6858000 h 6870880"/>
              <a:gd name="connsiteX4" fmla="*/ 0 w 6096000"/>
              <a:gd name="connsiteY4" fmla="*/ 0 h 687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0880">
                <a:moveTo>
                  <a:pt x="0" y="0"/>
                </a:moveTo>
                <a:lnTo>
                  <a:pt x="6096000" y="0"/>
                </a:lnTo>
                <a:lnTo>
                  <a:pt x="1949003" y="687088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325CE-64E6-324D-956E-CAA30E1E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9" y="0"/>
            <a:ext cx="4617357" cy="938843"/>
          </a:xfrm>
        </p:spPr>
        <p:txBody>
          <a:bodyPr/>
          <a:lstStyle/>
          <a:p>
            <a:r>
              <a:rPr lang="en-US" sz="3200" b="0">
                <a:solidFill>
                  <a:schemeClr val="accent1"/>
                </a:solidFill>
                <a:latin typeface="Kobenhavn Sans"/>
              </a:rPr>
              <a:t>Culture: Values &amp; Beliefs</a:t>
            </a:r>
            <a:endParaRPr lang="en-US" sz="3200" b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7851F-933D-9345-BB2C-758448F55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945" y="1128352"/>
            <a:ext cx="5803900" cy="4790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1"/>
                </a:solidFill>
                <a:latin typeface="Kobenhavn Sans"/>
              </a:rPr>
              <a:t>Vision</a:t>
            </a:r>
            <a:r>
              <a:rPr lang="en-US" b="1">
                <a:solidFill>
                  <a:schemeClr val="bg1"/>
                </a:solidFill>
                <a:latin typeface="Kobenhavn Sans"/>
              </a:rPr>
              <a:t> </a:t>
            </a:r>
            <a:endParaRPr lang="en-US" b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tx2"/>
                </a:solidFill>
                <a:latin typeface="Kobenhavn Sans"/>
              </a:rPr>
              <a:t>Starts with our Mission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tx2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1"/>
                </a:solidFill>
                <a:latin typeface="Kobenhavn Sans"/>
              </a:rPr>
              <a:t>Values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tx2"/>
                </a:solidFill>
                <a:latin typeface="Kobenhavn Sans"/>
              </a:rPr>
              <a:t>Others First, Wisdom, Growth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tx2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1"/>
                </a:solidFill>
                <a:latin typeface="Kobenhavn Sans"/>
              </a:rPr>
              <a:t>Practices</a:t>
            </a:r>
            <a:r>
              <a:rPr lang="en-US">
                <a:solidFill>
                  <a:schemeClr val="accent1"/>
                </a:solidFill>
                <a:latin typeface="Kobenhav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tx2"/>
                </a:solidFill>
                <a:latin typeface="Kobenhavn Sans"/>
              </a:rPr>
              <a:t>Reinforced by our Operating Principles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tx2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1"/>
                </a:solidFill>
                <a:latin typeface="Kobenhavn Sans"/>
              </a:rPr>
              <a:t>People</a:t>
            </a:r>
            <a:r>
              <a:rPr lang="en-US">
                <a:solidFill>
                  <a:schemeClr val="accent1"/>
                </a:solidFill>
                <a:latin typeface="Kobenhav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tx2"/>
                </a:solidFill>
                <a:latin typeface="Kobenhavn Sans"/>
              </a:rPr>
              <a:t>Find the Best &amp; Share the Values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tx2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1"/>
                </a:solidFill>
                <a:latin typeface="Kobenhavn Sans"/>
              </a:rPr>
              <a:t>Parker’s Narrative </a:t>
            </a:r>
            <a:r>
              <a:rPr lang="en-US">
                <a:solidFill>
                  <a:schemeClr val="tx2"/>
                </a:solidFill>
                <a:latin typeface="Kobenhav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tx2"/>
                </a:solidFill>
                <a:latin typeface="Kobenhavn Sans"/>
              </a:rPr>
              <a:t>Keep Sharing the Story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>
              <a:solidFill>
                <a:schemeClr val="tx2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solidFill>
                  <a:schemeClr val="accent1"/>
                </a:solidFill>
                <a:latin typeface="Kobenhavn Sans"/>
              </a:rPr>
              <a:t>Our Environment</a:t>
            </a:r>
            <a:endParaRPr lang="en-US" b="1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chemeClr val="tx2"/>
                </a:solidFill>
                <a:latin typeface="Kobenhavn Sans"/>
              </a:rPr>
              <a:t>Physical Space. Intention, Collaboration </a:t>
            </a:r>
            <a:endParaRPr lang="en-US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chemeClr val="bg1"/>
              </a:solidFill>
              <a:latin typeface="Kobenhav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5C8BDB-3A19-2547-A752-BF602C52019C}"/>
              </a:ext>
            </a:extLst>
          </p:cNvPr>
          <p:cNvSpPr/>
          <p:nvPr/>
        </p:nvSpPr>
        <p:spPr>
          <a:xfrm>
            <a:off x="11001575" y="6088828"/>
            <a:ext cx="1190425" cy="42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9577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Parker">
      <a:dk1>
        <a:srgbClr val="FFFFFF"/>
      </a:dk1>
      <a:lt1>
        <a:srgbClr val="FFFFFF"/>
      </a:lt1>
      <a:dk2>
        <a:srgbClr val="7C7D7F"/>
      </a:dk2>
      <a:lt2>
        <a:srgbClr val="7C7D7F"/>
      </a:lt2>
      <a:accent1>
        <a:srgbClr val="009CDB"/>
      </a:accent1>
      <a:accent2>
        <a:srgbClr val="D26149"/>
      </a:accent2>
      <a:accent3>
        <a:srgbClr val="7C7D7F"/>
      </a:accent3>
      <a:accent4>
        <a:srgbClr val="F2F2F2"/>
      </a:accent4>
      <a:accent5>
        <a:srgbClr val="A7B241"/>
      </a:accent5>
      <a:accent6>
        <a:srgbClr val="FDAF3F"/>
      </a:accent6>
      <a:hlink>
        <a:srgbClr val="D26149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5A594C43E69E4AA5796451CDD15995" ma:contentTypeVersion="0" ma:contentTypeDescription="Create a new document." ma:contentTypeScope="" ma:versionID="e9c68b13410c20f3d60b766d1b78122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c85dc173fe599d877d5a73be2d4557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0BC890-24B4-4088-BF4D-A28C25454B3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3685FD1-A8A2-4A68-AB66-B78BAB5B96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477B86-21CE-408B-83C3-413449962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 Maui</Template>
  <TotalTime>91</TotalTime>
  <Words>364</Words>
  <Application>Microsoft Office PowerPoint</Application>
  <PresentationFormat>Widescreen</PresentationFormat>
  <Paragraphs>148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Kobenhavn Sans</vt:lpstr>
      <vt:lpstr>Kobenhavn Sans SemiBold</vt:lpstr>
      <vt:lpstr>Wingdings</vt:lpstr>
      <vt:lpstr>1_Custom Design</vt:lpstr>
      <vt:lpstr>PowerPoint Presentation</vt:lpstr>
      <vt:lpstr>PowerPoint Presentation</vt:lpstr>
      <vt:lpstr>Some Culture Trivia:</vt:lpstr>
      <vt:lpstr>Some Culture Trivia:</vt:lpstr>
      <vt:lpstr>A Little Bit About Me:</vt:lpstr>
      <vt:lpstr>Agenda</vt:lpstr>
      <vt:lpstr>The Evolution of Parker</vt:lpstr>
      <vt:lpstr>PowerPoint Presentation</vt:lpstr>
      <vt:lpstr>Culture: Values &amp; Beliefs</vt:lpstr>
      <vt:lpstr>Culture: Deep Dive</vt:lpstr>
      <vt:lpstr>PowerPoint Presentation</vt:lpstr>
      <vt:lpstr>Platinum Service – An Operational View​</vt:lpstr>
      <vt:lpstr>Platinum Service – Ecosystem Explained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J. Rhoades</dc:creator>
  <cp:lastModifiedBy>Jordan, Jeremy</cp:lastModifiedBy>
  <cp:revision>9</cp:revision>
  <cp:lastPrinted>2019-09-25T16:17:38Z</cp:lastPrinted>
  <dcterms:created xsi:type="dcterms:W3CDTF">2019-07-29T17:14:05Z</dcterms:created>
  <dcterms:modified xsi:type="dcterms:W3CDTF">2019-10-22T22:07:35Z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0x010100865A594C43E69E4AA5796451CDD15995</vt:lpwstr>
  </property>
</Properties>
</file>